
<file path=[Content_Types].xml><?xml version="1.0" encoding="utf-8"?>
<Types xmlns="http://schemas.openxmlformats.org/package/2006/content-types">
  <Default Extension="avi" ContentType="video/x-msvideo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sldIdLst>
    <p:sldId id="256" r:id="rId2"/>
    <p:sldId id="258" r:id="rId3"/>
    <p:sldId id="279" r:id="rId4"/>
    <p:sldId id="263" r:id="rId5"/>
    <p:sldId id="264" r:id="rId6"/>
    <p:sldId id="280" r:id="rId7"/>
    <p:sldId id="265" r:id="rId8"/>
    <p:sldId id="266" r:id="rId9"/>
    <p:sldId id="267" r:id="rId10"/>
    <p:sldId id="270" r:id="rId11"/>
    <p:sldId id="271" r:id="rId12"/>
    <p:sldId id="272" r:id="rId13"/>
    <p:sldId id="273" r:id="rId14"/>
    <p:sldId id="274" r:id="rId15"/>
    <p:sldId id="275" r:id="rId16"/>
    <p:sldId id="276" r:id="rId17"/>
    <p:sldId id="277" r:id="rId18"/>
    <p:sldId id="268" r:id="rId19"/>
    <p:sldId id="278" r:id="rId20"/>
    <p:sldId id="281" r:id="rId21"/>
    <p:sldId id="282" r:id="rId22"/>
    <p:sldId id="283" r:id="rId23"/>
    <p:sldId id="285" r:id="rId24"/>
    <p:sldId id="287" r:id="rId25"/>
    <p:sldId id="288" r:id="rId26"/>
    <p:sldId id="289" r:id="rId27"/>
    <p:sldId id="290" r:id="rId28"/>
    <p:sldId id="291" r:id="rId29"/>
    <p:sldId id="292" r:id="rId30"/>
    <p:sldId id="293" r:id="rId31"/>
    <p:sldId id="294" r:id="rId32"/>
    <p:sldId id="295" r:id="rId33"/>
    <p:sldId id="296" r:id="rId34"/>
    <p:sldId id="297" r:id="rId35"/>
    <p:sldId id="298" r:id="rId36"/>
    <p:sldId id="302" r:id="rId37"/>
    <p:sldId id="300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80"/>
    <a:srgbClr val="EEF0F4"/>
    <a:srgbClr val="DBE1E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7/29/2020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603566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7/29/2020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3808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7/29/2020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0109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7/29/2020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8053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7/29/2020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623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7/29/2020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9777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7/29/2020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8223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7/29/2020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2939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7/29/2020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8839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7/29/2020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8619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7/29/2020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6667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7/29/2020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5423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19" r:id="rId6"/>
    <p:sldLayoutId id="2147483715" r:id="rId7"/>
    <p:sldLayoutId id="2147483716" r:id="rId8"/>
    <p:sldLayoutId id="2147483717" r:id="rId9"/>
    <p:sldLayoutId id="2147483718" r:id="rId10"/>
    <p:sldLayoutId id="214748372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link.springer.com/chapter/10.1007/978-3-642-14435-6_7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link.springer.com/chapter/10.1007/978-3-642-14435-6_7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link.springer.com/chapter/10.1007/978-3-642-14435-6_7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link.springer.com/chapter/10.1007/978-3-642-14435-6_7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link.springer.com/chapter/10.1007/978-3-642-14435-6_7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link.springer.com/chapter/10.1007/978-3-642-14435-6_7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link.springer.com/chapter/10.1007/978-3-642-14435-6_7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link.springer.com/chapter/10.1007/978-3-642-14435-6_7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link.springer.com/chapter/10.1007/978-3-642-14435-6_7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1805.07830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805.07830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805.07830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store.steampowered.com/app/2270/Wolfenstein_3D/" TargetMode="External"/><Relationship Id="rId7" Type="http://schemas.openxmlformats.org/officeDocument/2006/relationships/hyperlink" Target="https://www.businessinsider.com/256-secret-levels-in-super-mario-bros-2015-9" TargetMode="External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jpeg"/><Relationship Id="rId5" Type="http://schemas.openxmlformats.org/officeDocument/2006/relationships/hyperlink" Target="https://arxiv.org/pdf/1809.03470.pdf" TargetMode="External"/><Relationship Id="rId4" Type="http://schemas.openxmlformats.org/officeDocument/2006/relationships/image" Target="../media/image26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pathak22.github.io/noreward-rl/resources/icml17.pdf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pathak22.github.io/noreward-rl/resources/icml17.pdf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hyperlink" Target="https://pathak22.github.io/noreward-rl/resources/icml17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pathak22.github.io/noreward-rl/resources/icml17.pdf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pixelrelated.net/2013/05/10/monaco-whats-yours-is-mine-review-oceans-four/" TargetMode="External"/><Relationship Id="rId4" Type="http://schemas.openxmlformats.org/officeDocument/2006/relationships/hyperlink" Target="https://www.youtube.com/watch?v=Gl0RBSAPpDg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hyperlink" Target="https://arxiv.org/abs/1912.01588" TargetMode="External"/><Relationship Id="rId5" Type="http://schemas.openxmlformats.org/officeDocument/2006/relationships/hyperlink" Target="https://openai.com/blog/procgen-benchmark/" TargetMode="External"/><Relationship Id="rId4" Type="http://schemas.openxmlformats.org/officeDocument/2006/relationships/image" Target="../media/image3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avi"/><Relationship Id="rId1" Type="http://schemas.microsoft.com/office/2007/relationships/media" Target="../media/media2.avi"/><Relationship Id="rId4" Type="http://schemas.openxmlformats.org/officeDocument/2006/relationships/image" Target="../media/image34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me.me/i/reinforcement-learning-ac1b289d0f454935b8bd60b458df07ef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link.springer.com/chapter/10.1007/978-3-642-14435-6_7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link.springer.com/chapter/10.1007/978-3-642-14435-6_7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8">
            <a:extLst>
              <a:ext uri="{FF2B5EF4-FFF2-40B4-BE49-F238E27FC236}">
                <a16:creationId xmlns:a16="http://schemas.microsoft.com/office/drawing/2014/main" id="{55666830-9A19-4E01-8505-D6C7F9AC5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3">
            <a:extLst>
              <a:ext uri="{FF2B5EF4-FFF2-40B4-BE49-F238E27FC236}">
                <a16:creationId xmlns:a16="http://schemas.microsoft.com/office/drawing/2014/main" id="{5DECD611-00ED-4C61-89C0-1D2C25077E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55" r="15120" b="-1"/>
          <a:stretch/>
        </p:blipFill>
        <p:spPr>
          <a:xfrm>
            <a:off x="4110127" y="10"/>
            <a:ext cx="8081873" cy="6857990"/>
          </a:xfrm>
          <a:custGeom>
            <a:avLst/>
            <a:gdLst/>
            <a:ahLst/>
            <a:cxnLst/>
            <a:rect l="l" t="t" r="r" b="b"/>
            <a:pathLst>
              <a:path w="8081873" h="6858000">
                <a:moveTo>
                  <a:pt x="0" y="0"/>
                </a:moveTo>
                <a:lnTo>
                  <a:pt x="8081873" y="0"/>
                </a:lnTo>
                <a:lnTo>
                  <a:pt x="8081873" y="6858000"/>
                </a:lnTo>
                <a:lnTo>
                  <a:pt x="0" y="6858000"/>
                </a:lnTo>
                <a:lnTo>
                  <a:pt x="68897" y="6734633"/>
                </a:lnTo>
                <a:cubicBezTo>
                  <a:pt x="558802" y="5812845"/>
                  <a:pt x="848920" y="4668597"/>
                  <a:pt x="848920" y="3429000"/>
                </a:cubicBezTo>
                <a:cubicBezTo>
                  <a:pt x="848920" y="2189404"/>
                  <a:pt x="558802" y="1045156"/>
                  <a:pt x="68897" y="123368"/>
                </a:cubicBezTo>
                <a:close/>
              </a:path>
            </a:pathLst>
          </a:custGeom>
        </p:spPr>
      </p:pic>
      <p:sp useBgFill="1">
        <p:nvSpPr>
          <p:cNvPr id="19" name="Freeform: Shape 10">
            <a:extLst>
              <a:ext uri="{FF2B5EF4-FFF2-40B4-BE49-F238E27FC236}">
                <a16:creationId xmlns:a16="http://schemas.microsoft.com/office/drawing/2014/main" id="{AE9FC877-7FB6-4D22-9988-35420644E2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0" name="Freeform: Shape 12">
            <a:extLst>
              <a:ext uri="{FF2B5EF4-FFF2-40B4-BE49-F238E27FC236}">
                <a16:creationId xmlns:a16="http://schemas.microsoft.com/office/drawing/2014/main" id="{E41809D1-F12E-46BB-B804-5F209D325E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A569BD-BB6B-43AA-8EFA-FC6601920B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ctr"/>
            <a:r>
              <a:rPr lang="en-US" sz="4800" dirty="0"/>
              <a:t>Topics in Multi-Agent RL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EE83E8-54D4-4177-BC65-BA594710D6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1" y="4872922"/>
            <a:ext cx="3933306" cy="1208141"/>
          </a:xfrm>
        </p:spPr>
        <p:txBody>
          <a:bodyPr>
            <a:normAutofit/>
          </a:bodyPr>
          <a:lstStyle/>
          <a:p>
            <a:pPr algn="ctr"/>
            <a:r>
              <a:rPr lang="en-US" sz="2000" dirty="0"/>
              <a:t>Neeloy Chakraborty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880604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F28331-B02D-4C34-8CA8-1F39D45C4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Pros and Cons to Consider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9854934-EE55-4FFD-9038-6E6EC58CB80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47168725"/>
              </p:ext>
            </p:extLst>
          </p:nvPr>
        </p:nvGraphicFramePr>
        <p:xfrm>
          <a:off x="1116013" y="2478088"/>
          <a:ext cx="10167936" cy="3845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83968">
                  <a:extLst>
                    <a:ext uri="{9D8B030D-6E8A-4147-A177-3AD203B41FA5}">
                      <a16:colId xmlns:a16="http://schemas.microsoft.com/office/drawing/2014/main" val="4272211491"/>
                    </a:ext>
                  </a:extLst>
                </a:gridCol>
                <a:gridCol w="5083968">
                  <a:extLst>
                    <a:ext uri="{9D8B030D-6E8A-4147-A177-3AD203B41FA5}">
                      <a16:colId xmlns:a16="http://schemas.microsoft.com/office/drawing/2014/main" val="7357395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Benefits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Challenges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42707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Experience sharing makes training faster, and train policies with better performance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DBE1E9"/>
                          </a:solidFill>
                        </a:rPr>
                        <a:t>Exponential complexity of state and action space, as well as computation needed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10029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EEF0F4"/>
                          </a:solidFill>
                        </a:rPr>
                        <a:t>When an agent fails, others can help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EEF0F4"/>
                          </a:solidFill>
                        </a:rPr>
                        <a:t>Hard to specify goal because agents’ rewards are correlated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82162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DBE1E9"/>
                          </a:solidFill>
                        </a:rPr>
                        <a:t>Agents can exploit the decentralized nature of a global task, and speed up training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DBE1E9"/>
                          </a:solidFill>
                        </a:rPr>
                        <a:t>Nonstationary problem – Models of other agents must adapt as they learn more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24035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EEF0F4"/>
                          </a:solidFill>
                        </a:rPr>
                        <a:t>Agents must coordinate with (or at least consider) others to get max reward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94534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DBE1E9"/>
                          </a:solidFill>
                        </a:rPr>
                        <a:t>Must balance exploration amount in order to learn about other agents, but also not destabilize the learning task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51758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887B593-9E88-472A-9015-7AC3549B3973}"/>
              </a:ext>
            </a:extLst>
          </p:cNvPr>
          <p:cNvSpPr txBox="1"/>
          <p:nvPr/>
        </p:nvSpPr>
        <p:spPr>
          <a:xfrm>
            <a:off x="4778406" y="25843"/>
            <a:ext cx="80291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https://link.springer.com/chapter/10.1007/978-3-642-14435-6_7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74429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F28331-B02D-4C34-8CA8-1F39D45C4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Pros and Cons to Consider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9854934-EE55-4FFD-9038-6E6EC58CB80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77679757"/>
              </p:ext>
            </p:extLst>
          </p:nvPr>
        </p:nvGraphicFramePr>
        <p:xfrm>
          <a:off x="1116013" y="2478088"/>
          <a:ext cx="10167936" cy="3845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83968">
                  <a:extLst>
                    <a:ext uri="{9D8B030D-6E8A-4147-A177-3AD203B41FA5}">
                      <a16:colId xmlns:a16="http://schemas.microsoft.com/office/drawing/2014/main" val="4272211491"/>
                    </a:ext>
                  </a:extLst>
                </a:gridCol>
                <a:gridCol w="5083968">
                  <a:extLst>
                    <a:ext uri="{9D8B030D-6E8A-4147-A177-3AD203B41FA5}">
                      <a16:colId xmlns:a16="http://schemas.microsoft.com/office/drawing/2014/main" val="7357395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Benefits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Challenges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42707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Experience sharing makes training faster, and train policies with better performance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DBE1E9"/>
                          </a:solidFill>
                        </a:rPr>
                        <a:t>Exponential complexity of state and action space, as well as computation needed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10029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When an agent fails, others can help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EEF0F4"/>
                          </a:solidFill>
                        </a:rPr>
                        <a:t>Hard to specify goal because agents’ rewards are correlated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82162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DBE1E9"/>
                          </a:solidFill>
                        </a:rPr>
                        <a:t>Agents can exploit the decentralized nature of a global task, and speed up training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DBE1E9"/>
                          </a:solidFill>
                        </a:rPr>
                        <a:t>Nonstationary problem – Models of other agents must adapt as they learn more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24035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EEF0F4"/>
                          </a:solidFill>
                        </a:rPr>
                        <a:t>Agents must coordinate with (or at least consider) others to get max reward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94534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DBE1E9"/>
                          </a:solidFill>
                        </a:rPr>
                        <a:t>Must balance exploration amount in order to learn about other agents, but also not destabilize the learning task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51758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887B593-9E88-472A-9015-7AC3549B3973}"/>
              </a:ext>
            </a:extLst>
          </p:cNvPr>
          <p:cNvSpPr txBox="1"/>
          <p:nvPr/>
        </p:nvSpPr>
        <p:spPr>
          <a:xfrm>
            <a:off x="4778406" y="25843"/>
            <a:ext cx="80291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https://link.springer.com/chapter/10.1007/978-3-642-14435-6_7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96653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F28331-B02D-4C34-8CA8-1F39D45C4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Pros and Cons to Consider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9854934-EE55-4FFD-9038-6E6EC58CB80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17918271"/>
              </p:ext>
            </p:extLst>
          </p:nvPr>
        </p:nvGraphicFramePr>
        <p:xfrm>
          <a:off x="1116013" y="2478088"/>
          <a:ext cx="10167936" cy="3845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83968">
                  <a:extLst>
                    <a:ext uri="{9D8B030D-6E8A-4147-A177-3AD203B41FA5}">
                      <a16:colId xmlns:a16="http://schemas.microsoft.com/office/drawing/2014/main" val="4272211491"/>
                    </a:ext>
                  </a:extLst>
                </a:gridCol>
                <a:gridCol w="5083968">
                  <a:extLst>
                    <a:ext uri="{9D8B030D-6E8A-4147-A177-3AD203B41FA5}">
                      <a16:colId xmlns:a16="http://schemas.microsoft.com/office/drawing/2014/main" val="7357395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Benefits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Challenges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42707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Experience sharing makes training faster, and train policies with better performance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DBE1E9"/>
                          </a:solidFill>
                        </a:rPr>
                        <a:t>Exponential complexity of state and action space, as well as computation needed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10029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When an agent fails, others can help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EEF0F4"/>
                          </a:solidFill>
                        </a:rPr>
                        <a:t>Hard to specify goal because agents’ rewards are correlated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82162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Agents can exploit the decentralized nature of a global task, and speed up training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DBE1E9"/>
                          </a:solidFill>
                        </a:rPr>
                        <a:t>Nonstationary problem – Models of other agents must adapt as they learn more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24035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EEF0F4"/>
                          </a:solidFill>
                        </a:rPr>
                        <a:t>Agents must coordinate with (or at least consider) others to get max reward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94534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DBE1E9"/>
                          </a:solidFill>
                        </a:rPr>
                        <a:t>Must balance exploration amount in order to learn about other agents, but also not destabilize the learning task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51758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887B593-9E88-472A-9015-7AC3549B3973}"/>
              </a:ext>
            </a:extLst>
          </p:cNvPr>
          <p:cNvSpPr txBox="1"/>
          <p:nvPr/>
        </p:nvSpPr>
        <p:spPr>
          <a:xfrm>
            <a:off x="4778406" y="25843"/>
            <a:ext cx="80291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https://link.springer.com/chapter/10.1007/978-3-642-14435-6_7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41165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F28331-B02D-4C34-8CA8-1F39D45C4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Pros and Cons to Consider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9854934-EE55-4FFD-9038-6E6EC58CB80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78829940"/>
              </p:ext>
            </p:extLst>
          </p:nvPr>
        </p:nvGraphicFramePr>
        <p:xfrm>
          <a:off x="1116013" y="2478088"/>
          <a:ext cx="10167936" cy="3845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83968">
                  <a:extLst>
                    <a:ext uri="{9D8B030D-6E8A-4147-A177-3AD203B41FA5}">
                      <a16:colId xmlns:a16="http://schemas.microsoft.com/office/drawing/2014/main" val="4272211491"/>
                    </a:ext>
                  </a:extLst>
                </a:gridCol>
                <a:gridCol w="5083968">
                  <a:extLst>
                    <a:ext uri="{9D8B030D-6E8A-4147-A177-3AD203B41FA5}">
                      <a16:colId xmlns:a16="http://schemas.microsoft.com/office/drawing/2014/main" val="7357395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Benefits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Challenges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42707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Experience sharing makes training faster, and train policies with better performance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Exponential complexity of state and action space, as well as computation needed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10029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When an agent fails, others can help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EEF0F4"/>
                          </a:solidFill>
                        </a:rPr>
                        <a:t>Hard to specify goal because agents’ rewards are correlated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82162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Agents can exploit the decentralized nature of a global task, and speed up training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DBE1E9"/>
                          </a:solidFill>
                        </a:rPr>
                        <a:t>Nonstationary problem – Models of other agents must adapt as they learn more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24035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EEF0F4"/>
                          </a:solidFill>
                        </a:rPr>
                        <a:t>Agents must coordinate with (or at least consider) others to get max reward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94534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DBE1E9"/>
                          </a:solidFill>
                        </a:rPr>
                        <a:t>Must balance exploration amount in order to learn about other agents, but also not destabilize the learning task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51758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887B593-9E88-472A-9015-7AC3549B3973}"/>
              </a:ext>
            </a:extLst>
          </p:cNvPr>
          <p:cNvSpPr txBox="1"/>
          <p:nvPr/>
        </p:nvSpPr>
        <p:spPr>
          <a:xfrm>
            <a:off x="4778406" y="25843"/>
            <a:ext cx="80291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https://link.springer.com/chapter/10.1007/978-3-642-14435-6_7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14869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F28331-B02D-4C34-8CA8-1F39D45C4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Pros and Cons to Consider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9854934-EE55-4FFD-9038-6E6EC58CB80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64860975"/>
              </p:ext>
            </p:extLst>
          </p:nvPr>
        </p:nvGraphicFramePr>
        <p:xfrm>
          <a:off x="1116013" y="2478088"/>
          <a:ext cx="10167936" cy="3845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83968">
                  <a:extLst>
                    <a:ext uri="{9D8B030D-6E8A-4147-A177-3AD203B41FA5}">
                      <a16:colId xmlns:a16="http://schemas.microsoft.com/office/drawing/2014/main" val="4272211491"/>
                    </a:ext>
                  </a:extLst>
                </a:gridCol>
                <a:gridCol w="5083968">
                  <a:extLst>
                    <a:ext uri="{9D8B030D-6E8A-4147-A177-3AD203B41FA5}">
                      <a16:colId xmlns:a16="http://schemas.microsoft.com/office/drawing/2014/main" val="7357395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Benefits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Challenges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42707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Experience sharing makes training faster, and train policies with better performance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Exponential complexity of state and action space, as well as computation needed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10029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When an agent fails, others can help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Hard to specify goal because agents’ rewards are correlated and maximized dependently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82162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Agents can exploit the decentralized nature of a global task, and speed up training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DBE1E9"/>
                          </a:solidFill>
                        </a:rPr>
                        <a:t>Nonstationary problem – Models of other agents must adapt as they learn more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24035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EEF0F4"/>
                          </a:solidFill>
                        </a:rPr>
                        <a:t>Agents must coordinate with (or at least consider) others to get max reward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94534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DBE1E9"/>
                          </a:solidFill>
                        </a:rPr>
                        <a:t>Must balance exploration amount in order to learn about other agents, but also not destabilize the learning task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51758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887B593-9E88-472A-9015-7AC3549B3973}"/>
              </a:ext>
            </a:extLst>
          </p:cNvPr>
          <p:cNvSpPr txBox="1"/>
          <p:nvPr/>
        </p:nvSpPr>
        <p:spPr>
          <a:xfrm>
            <a:off x="4778406" y="25843"/>
            <a:ext cx="80291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https://link.springer.com/chapter/10.1007/978-3-642-14435-6_7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21092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F28331-B02D-4C34-8CA8-1F39D45C4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Pros and Cons to Consider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9854934-EE55-4FFD-9038-6E6EC58CB80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43462084"/>
              </p:ext>
            </p:extLst>
          </p:nvPr>
        </p:nvGraphicFramePr>
        <p:xfrm>
          <a:off x="1116013" y="2478088"/>
          <a:ext cx="10167936" cy="3845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83968">
                  <a:extLst>
                    <a:ext uri="{9D8B030D-6E8A-4147-A177-3AD203B41FA5}">
                      <a16:colId xmlns:a16="http://schemas.microsoft.com/office/drawing/2014/main" val="4272211491"/>
                    </a:ext>
                  </a:extLst>
                </a:gridCol>
                <a:gridCol w="5083968">
                  <a:extLst>
                    <a:ext uri="{9D8B030D-6E8A-4147-A177-3AD203B41FA5}">
                      <a16:colId xmlns:a16="http://schemas.microsoft.com/office/drawing/2014/main" val="7357395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Benefits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Challenges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42707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Experience sharing makes training faster, and train policies with better performance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Exponential complexity of state and action space, as well as computation needed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10029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When an agent fails, others can help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Hard to specify goal because agents’ rewards are correlated and maximized dependently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82162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Agents can exploit the decentralized nature of a global task, and speed up training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Nonstationary problem – Models of other agents must adapt as they learn more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24035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EEF0F4"/>
                          </a:solidFill>
                        </a:rPr>
                        <a:t>Agents must coordinate with (or at least consider) others to get max reward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94534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DBE1E9"/>
                          </a:solidFill>
                        </a:rPr>
                        <a:t>Must balance exploration amount in order to learn about other agents, but also not destabilize the learning task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51758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887B593-9E88-472A-9015-7AC3549B3973}"/>
              </a:ext>
            </a:extLst>
          </p:cNvPr>
          <p:cNvSpPr txBox="1"/>
          <p:nvPr/>
        </p:nvSpPr>
        <p:spPr>
          <a:xfrm>
            <a:off x="4778406" y="25843"/>
            <a:ext cx="80291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https://link.springer.com/chapter/10.1007/978-3-642-14435-6_7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4308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F28331-B02D-4C34-8CA8-1F39D45C4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Pros and Cons to Consider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9854934-EE55-4FFD-9038-6E6EC58CB80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91900299"/>
              </p:ext>
            </p:extLst>
          </p:nvPr>
        </p:nvGraphicFramePr>
        <p:xfrm>
          <a:off x="1116013" y="2478088"/>
          <a:ext cx="10167936" cy="3845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83968">
                  <a:extLst>
                    <a:ext uri="{9D8B030D-6E8A-4147-A177-3AD203B41FA5}">
                      <a16:colId xmlns:a16="http://schemas.microsoft.com/office/drawing/2014/main" val="4272211491"/>
                    </a:ext>
                  </a:extLst>
                </a:gridCol>
                <a:gridCol w="5083968">
                  <a:extLst>
                    <a:ext uri="{9D8B030D-6E8A-4147-A177-3AD203B41FA5}">
                      <a16:colId xmlns:a16="http://schemas.microsoft.com/office/drawing/2014/main" val="7357395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Benefits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Challenges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42707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Experience sharing makes training faster, and train policies with better performance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Exponential complexity of state and action space, as well as computation needed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10029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When an agent fails, others can help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Hard to specify goal because agents’ rewards are correlated and maximized dependently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82162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Agents can exploit the decentralized nature of a global task, and speed up training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Nonstationary problem – Models of other agents must adapt as they learn more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24035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Agents must coordinate with (or at least consider) others to get max reward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94534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DBE1E9"/>
                          </a:solidFill>
                        </a:rPr>
                        <a:t>Must balance exploration amount in order to learn about other agents, but also not destabilize the learning task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51758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887B593-9E88-472A-9015-7AC3549B3973}"/>
              </a:ext>
            </a:extLst>
          </p:cNvPr>
          <p:cNvSpPr txBox="1"/>
          <p:nvPr/>
        </p:nvSpPr>
        <p:spPr>
          <a:xfrm>
            <a:off x="4778406" y="25843"/>
            <a:ext cx="80291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https://link.springer.com/chapter/10.1007/978-3-642-14435-6_7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32331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F28331-B02D-4C34-8CA8-1F39D45C4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Pros and Cons to Consider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9854934-EE55-4FFD-9038-6E6EC58CB80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13775638"/>
              </p:ext>
            </p:extLst>
          </p:nvPr>
        </p:nvGraphicFramePr>
        <p:xfrm>
          <a:off x="1116013" y="2478088"/>
          <a:ext cx="10167936" cy="3845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83968">
                  <a:extLst>
                    <a:ext uri="{9D8B030D-6E8A-4147-A177-3AD203B41FA5}">
                      <a16:colId xmlns:a16="http://schemas.microsoft.com/office/drawing/2014/main" val="4272211491"/>
                    </a:ext>
                  </a:extLst>
                </a:gridCol>
                <a:gridCol w="5083968">
                  <a:extLst>
                    <a:ext uri="{9D8B030D-6E8A-4147-A177-3AD203B41FA5}">
                      <a16:colId xmlns:a16="http://schemas.microsoft.com/office/drawing/2014/main" val="7357395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Benefits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Challenges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42707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Experience sharing makes training faster, and train policies with better performance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Exponential complexity of state and action space, as well as computation needed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10029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When an agent fails, others can help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Hard to specify goal because agents’ rewards are correlated and maximized dependently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82162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Agents can exploit the decentralized nature of a global task, and speed up training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Nonstationary problem – Models of other agents must adapt as they learn more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24035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Agents must coordinate with (or at least consider) others to get max reward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94534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Must balance exploration amount in order to learn about other agents, but also not destabilize the learning task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51758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887B593-9E88-472A-9015-7AC3549B3973}"/>
              </a:ext>
            </a:extLst>
          </p:cNvPr>
          <p:cNvSpPr txBox="1"/>
          <p:nvPr/>
        </p:nvSpPr>
        <p:spPr>
          <a:xfrm>
            <a:off x="4778406" y="25843"/>
            <a:ext cx="80291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https://link.springer.com/chapter/10.1007/978-3-642-14435-6_7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88326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F28331-B02D-4C34-8CA8-1F39D45C4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Pros and Cons to Consider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9854934-EE55-4FFD-9038-6E6EC58CB80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21491808"/>
              </p:ext>
            </p:extLst>
          </p:nvPr>
        </p:nvGraphicFramePr>
        <p:xfrm>
          <a:off x="1116013" y="2478088"/>
          <a:ext cx="10167936" cy="3845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83968">
                  <a:extLst>
                    <a:ext uri="{9D8B030D-6E8A-4147-A177-3AD203B41FA5}">
                      <a16:colId xmlns:a16="http://schemas.microsoft.com/office/drawing/2014/main" val="4272211491"/>
                    </a:ext>
                  </a:extLst>
                </a:gridCol>
                <a:gridCol w="5083968">
                  <a:extLst>
                    <a:ext uri="{9D8B030D-6E8A-4147-A177-3AD203B41FA5}">
                      <a16:colId xmlns:a16="http://schemas.microsoft.com/office/drawing/2014/main" val="7357395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Benefits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Challenges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42707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Experience sharing makes training faster, and train policies with better performance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Exponential complexity of state and action space, as well as computation needed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10029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When an agent fails, others can help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Hard to specify goal because agents’ rewards are correlated and maximized dependently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82162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Agents can exploit the decentralized nature of a global task, and speed up training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Nonstationary problem – Models of other agents must adapt as they learn more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24035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Agents must coordinate with (or at least consider) others to get max reward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94534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Must balance exploration amount in order to learn about other agents, but also not destabilize the learning task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51758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887B593-9E88-472A-9015-7AC3549B3973}"/>
              </a:ext>
            </a:extLst>
          </p:cNvPr>
          <p:cNvSpPr txBox="1"/>
          <p:nvPr/>
        </p:nvSpPr>
        <p:spPr>
          <a:xfrm>
            <a:off x="4778406" y="25843"/>
            <a:ext cx="80291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https://link.springer.com/chapter/10.1007/978-3-642-14435-6_7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5FEC6C-7465-4290-A79E-AB5B365498F6}"/>
              </a:ext>
            </a:extLst>
          </p:cNvPr>
          <p:cNvSpPr txBox="1"/>
          <p:nvPr/>
        </p:nvSpPr>
        <p:spPr>
          <a:xfrm rot="19633436">
            <a:off x="1305497" y="3485358"/>
            <a:ext cx="89420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solidFill>
                  <a:srgbClr val="C00000"/>
                </a:solidFill>
              </a:rPr>
              <a:t>CHALLENGE ACCEPTED!</a:t>
            </a:r>
          </a:p>
        </p:txBody>
      </p:sp>
    </p:spTree>
    <p:extLst>
      <p:ext uri="{BB962C8B-B14F-4D97-AF65-F5344CB8AC3E}">
        <p14:creationId xmlns:p14="http://schemas.microsoft.com/office/powerpoint/2010/main" val="4989774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01E08C-6299-4C66-AAB7-89CB1728A7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Fully Cooperative Tasks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8C42C6-5C3A-4EE2-A8EE-633A3B1375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200" dirty="0"/>
              <a:t>In a fully cooperative task, all agents the same reward function: </a:t>
            </a:r>
            <a:r>
              <a:rPr lang="el-GR" sz="2200" i="1" dirty="0">
                <a:latin typeface="Avenir Next LT Pro (Body)"/>
                <a:ea typeface="Cambria Math" panose="02040503050406030204" pitchFamily="18" charset="0"/>
              </a:rPr>
              <a:t>ρ</a:t>
            </a:r>
            <a:r>
              <a:rPr lang="en-US" sz="2200" i="1" baseline="-25000" dirty="0">
                <a:latin typeface="Avenir Next LT Pro (Body)"/>
                <a:ea typeface="Cambria Math" panose="02040503050406030204" pitchFamily="18" charset="0"/>
              </a:rPr>
              <a:t>1 </a:t>
            </a:r>
            <a:r>
              <a:rPr lang="en-US" sz="2200" i="1" dirty="0">
                <a:latin typeface="Avenir Next LT Pro (Body)"/>
                <a:ea typeface="Cambria Math" panose="02040503050406030204" pitchFamily="18" charset="0"/>
              </a:rPr>
              <a:t>=</a:t>
            </a:r>
            <a:r>
              <a:rPr lang="el-GR" sz="2200" i="1" dirty="0">
                <a:latin typeface="Avenir Next LT Pro (Body)"/>
                <a:ea typeface="Cambria Math" panose="02040503050406030204" pitchFamily="18" charset="0"/>
              </a:rPr>
              <a:t> ρ</a:t>
            </a:r>
            <a:r>
              <a:rPr lang="en-US" sz="2200" i="1" baseline="-25000" dirty="0">
                <a:latin typeface="Avenir Next LT Pro (Body)"/>
                <a:ea typeface="Cambria Math" panose="02040503050406030204" pitchFamily="18" charset="0"/>
              </a:rPr>
              <a:t>2 </a:t>
            </a:r>
            <a:r>
              <a:rPr lang="en-US" sz="2200" i="1" dirty="0">
                <a:latin typeface="Avenir Next LT Pro (Body)"/>
                <a:ea typeface="Cambria Math" panose="02040503050406030204" pitchFamily="18" charset="0"/>
              </a:rPr>
              <a:t>= … = </a:t>
            </a:r>
            <a:r>
              <a:rPr lang="el-GR" sz="2200" i="1" dirty="0">
                <a:latin typeface="Avenir Next LT Pro (Body)"/>
                <a:ea typeface="Cambria Math" panose="02040503050406030204" pitchFamily="18" charset="0"/>
              </a:rPr>
              <a:t>ρ</a:t>
            </a:r>
            <a:r>
              <a:rPr lang="en-US" sz="2200" i="1" baseline="-25000" dirty="0">
                <a:latin typeface="Avenir Next LT Pro (Body)"/>
                <a:ea typeface="Cambria Math" panose="02040503050406030204" pitchFamily="18" charset="0"/>
              </a:rPr>
              <a:t>n</a:t>
            </a:r>
          </a:p>
          <a:p>
            <a:pPr marL="0" indent="0">
              <a:buNone/>
            </a:pPr>
            <a:r>
              <a:rPr lang="en-US" sz="2200" i="1" dirty="0">
                <a:latin typeface="Avenir Next LT Pro (Body)"/>
                <a:ea typeface="Cambria Math" panose="02040503050406030204" pitchFamily="18" charset="0"/>
              </a:rPr>
              <a:t> </a:t>
            </a:r>
          </a:p>
          <a:p>
            <a:pPr marL="0" indent="0">
              <a:buNone/>
            </a:pPr>
            <a:r>
              <a:rPr lang="en-US" sz="2200" dirty="0">
                <a:latin typeface="Avenir Next LT Pro (Body)"/>
                <a:ea typeface="Cambria Math" panose="02040503050406030204" pitchFamily="18" charset="0"/>
              </a:rPr>
              <a:t>The final goal is also the same: to maximize the common cumulative return </a:t>
            </a:r>
            <a:r>
              <a:rPr lang="en-US" sz="2200" i="1" dirty="0">
                <a:latin typeface="Avenir Next LT Pro (Body)"/>
                <a:ea typeface="Cambria Math" panose="02040503050406030204" pitchFamily="18" charset="0"/>
              </a:rPr>
              <a:t>R</a:t>
            </a:r>
            <a:r>
              <a:rPr lang="en-US" sz="2200" b="1" i="1" baseline="30000" dirty="0">
                <a:latin typeface="Avenir Next LT Pro (Body)"/>
                <a:ea typeface="Cambria Math" panose="02040503050406030204" pitchFamily="18" charset="0"/>
              </a:rPr>
              <a:t>h</a:t>
            </a:r>
          </a:p>
          <a:p>
            <a:pPr marL="0" indent="0">
              <a:buNone/>
            </a:pPr>
            <a:endParaRPr lang="en-US" sz="2200" baseline="30000" dirty="0">
              <a:latin typeface="Avenir Next LT Pro (Body)"/>
              <a:ea typeface="Cambria Math" panose="02040503050406030204" pitchFamily="18" charset="0"/>
            </a:endParaRPr>
          </a:p>
          <a:p>
            <a:pPr marL="0" indent="0">
              <a:buNone/>
            </a:pPr>
            <a:r>
              <a:rPr lang="en-US" sz="2200" dirty="0"/>
              <a:t>But some other things we also need to consider include: </a:t>
            </a:r>
          </a:p>
          <a:p>
            <a:pPr lvl="1"/>
            <a:r>
              <a:rPr lang="en-US" sz="2000" dirty="0"/>
              <a:t>How to make agents want to trade information and learn with each other</a:t>
            </a:r>
          </a:p>
          <a:p>
            <a:pPr lvl="1"/>
            <a:r>
              <a:rPr lang="en-US" sz="2000" dirty="0"/>
              <a:t>Encourage exploration in games that have sparse rewards</a:t>
            </a:r>
          </a:p>
        </p:txBody>
      </p:sp>
    </p:spTree>
    <p:extLst>
      <p:ext uri="{BB962C8B-B14F-4D97-AF65-F5344CB8AC3E}">
        <p14:creationId xmlns:p14="http://schemas.microsoft.com/office/powerpoint/2010/main" val="3657693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2F2DC-8195-4327-BBF0-5C5C28F9B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2DC4EE-3F7F-469F-81CA-ABD42EC3E0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r>
              <a:rPr lang="en-US" sz="3200" dirty="0"/>
              <a:t>Introduction</a:t>
            </a:r>
          </a:p>
          <a:p>
            <a:r>
              <a:rPr lang="en-US" sz="3200" dirty="0"/>
              <a:t>Multi-Agent Reinforcement Learning</a:t>
            </a:r>
          </a:p>
          <a:p>
            <a:r>
              <a:rPr lang="en-US" sz="3200" dirty="0"/>
              <a:t>Learning to Teach in Cooperative MARL</a:t>
            </a:r>
          </a:p>
          <a:p>
            <a:r>
              <a:rPr lang="en-US" sz="3200" dirty="0"/>
              <a:t>Encouraging Exploration</a:t>
            </a:r>
          </a:p>
          <a:p>
            <a:r>
              <a:rPr lang="en-US" sz="3200" dirty="0"/>
              <a:t>MARL Applied to a Cool Heist Game Environment</a:t>
            </a:r>
          </a:p>
        </p:txBody>
      </p:sp>
    </p:spTree>
    <p:extLst>
      <p:ext uri="{BB962C8B-B14F-4D97-AF65-F5344CB8AC3E}">
        <p14:creationId xmlns:p14="http://schemas.microsoft.com/office/powerpoint/2010/main" val="21625741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2F2DC-8195-4327-BBF0-5C5C28F9B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2DC4EE-3F7F-469F-81CA-ABD42EC3E0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r>
              <a:rPr lang="en-US" sz="3200" dirty="0">
                <a:solidFill>
                  <a:schemeClr val="bg1">
                    <a:lumMod val="65000"/>
                  </a:schemeClr>
                </a:solidFill>
              </a:rPr>
              <a:t>Introduction</a:t>
            </a:r>
          </a:p>
          <a:p>
            <a:r>
              <a:rPr lang="en-US" sz="3200" dirty="0">
                <a:solidFill>
                  <a:schemeClr val="bg1">
                    <a:lumMod val="65000"/>
                  </a:schemeClr>
                </a:solidFill>
              </a:rPr>
              <a:t>Multi-Agent Reinforcement Learning</a:t>
            </a:r>
          </a:p>
          <a:p>
            <a:r>
              <a:rPr lang="en-US" sz="3200" dirty="0"/>
              <a:t>Learning to Teach in Cooperative MARL</a:t>
            </a:r>
          </a:p>
          <a:p>
            <a:r>
              <a:rPr lang="en-US" sz="3200" dirty="0">
                <a:solidFill>
                  <a:schemeClr val="bg1">
                    <a:lumMod val="65000"/>
                  </a:schemeClr>
                </a:solidFill>
              </a:rPr>
              <a:t>Encouraging Exploration</a:t>
            </a:r>
          </a:p>
          <a:p>
            <a:r>
              <a:rPr lang="en-US" sz="3200" dirty="0">
                <a:solidFill>
                  <a:schemeClr val="bg1">
                    <a:lumMod val="65000"/>
                  </a:schemeClr>
                </a:solidFill>
              </a:rPr>
              <a:t>MARL Applied to a Cool Heist Game Environment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50C831-9729-4D13-9380-FD93189D4F8B}"/>
              </a:ext>
            </a:extLst>
          </p:cNvPr>
          <p:cNvSpPr txBox="1"/>
          <p:nvPr/>
        </p:nvSpPr>
        <p:spPr>
          <a:xfrm>
            <a:off x="2369820" y="6172200"/>
            <a:ext cx="74523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b="1" i="0" dirty="0">
                <a:solidFill>
                  <a:srgbClr val="000000"/>
                </a:solidFill>
                <a:effectLst/>
                <a:latin typeface="Lucida Grande"/>
              </a:rPr>
              <a:t>Learning to Teach in Cooperative Multiagent Reinforcement Learning</a:t>
            </a:r>
            <a:r>
              <a:rPr lang="en-US" sz="1400" i="0" dirty="0">
                <a:solidFill>
                  <a:srgbClr val="000000"/>
                </a:solidFill>
                <a:effectLst/>
                <a:latin typeface="Lucida Grande"/>
              </a:rPr>
              <a:t>: arXiv:1805.07830</a:t>
            </a:r>
            <a:endParaRPr lang="en-US" sz="1400" b="1" i="0" dirty="0">
              <a:solidFill>
                <a:srgbClr val="000000"/>
              </a:solidFill>
              <a:effectLst/>
              <a:latin typeface="Lucida Grande"/>
            </a:endParaRPr>
          </a:p>
        </p:txBody>
      </p:sp>
    </p:spTree>
    <p:extLst>
      <p:ext uri="{BB962C8B-B14F-4D97-AF65-F5344CB8AC3E}">
        <p14:creationId xmlns:p14="http://schemas.microsoft.com/office/powerpoint/2010/main" val="12635212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4A712E-CFDE-45BF-970C-5F1EEB027D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Collaborative agents should to be able to:</a:t>
            </a:r>
          </a:p>
        </p:txBody>
      </p:sp>
      <p:pic>
        <p:nvPicPr>
          <p:cNvPr id="1026" name="Picture 2" descr="Help Icon - Free Download, PNG and Vector">
            <a:extLst>
              <a:ext uri="{FF2B5EF4-FFF2-40B4-BE49-F238E27FC236}">
                <a16:creationId xmlns:a16="http://schemas.microsoft.com/office/drawing/2014/main" id="{E721B1BB-1234-4EB9-9C26-66D152AF84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0730" y="2354179"/>
            <a:ext cx="1300080" cy="130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9D4F128-742A-4310-82FB-39AADF81ABA5}"/>
              </a:ext>
            </a:extLst>
          </p:cNvPr>
          <p:cNvSpPr txBox="1"/>
          <p:nvPr/>
        </p:nvSpPr>
        <p:spPr>
          <a:xfrm>
            <a:off x="358945" y="3744414"/>
            <a:ext cx="34330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Know when to ask for help from others</a:t>
            </a:r>
          </a:p>
        </p:txBody>
      </p:sp>
      <p:pic>
        <p:nvPicPr>
          <p:cNvPr id="1028" name="Picture 4" descr="Advice Icons - Download Free Vector Icons | Noun Project">
            <a:extLst>
              <a:ext uri="{FF2B5EF4-FFF2-40B4-BE49-F238E27FC236}">
                <a16:creationId xmlns:a16="http://schemas.microsoft.com/office/drawing/2014/main" id="{C84D2103-6491-4DC8-8003-3AA46D9970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0574" y="2207292"/>
            <a:ext cx="1537120" cy="1537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BBC7448-448C-4B0B-A8B6-068F499CF4CF}"/>
              </a:ext>
            </a:extLst>
          </p:cNvPr>
          <p:cNvSpPr txBox="1"/>
          <p:nvPr/>
        </p:nvSpPr>
        <p:spPr>
          <a:xfrm>
            <a:off x="3842629" y="3744413"/>
            <a:ext cx="34330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Learn how and what to advise others if asked</a:t>
            </a:r>
          </a:p>
        </p:txBody>
      </p:sp>
      <p:pic>
        <p:nvPicPr>
          <p:cNvPr id="1030" name="Picture 6" descr="58 PNG and SVG apply icons for free download | UIHere">
            <a:extLst>
              <a:ext uri="{FF2B5EF4-FFF2-40B4-BE49-F238E27FC236}">
                <a16:creationId xmlns:a16="http://schemas.microsoft.com/office/drawing/2014/main" id="{778B4B08-C94F-4CCF-9C3C-3FAE97A37E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8283" y="1828298"/>
            <a:ext cx="2148732" cy="2148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1B11CAB-13C3-4983-938B-B7237E54DDA9}"/>
              </a:ext>
            </a:extLst>
          </p:cNvPr>
          <p:cNvSpPr txBox="1"/>
          <p:nvPr/>
        </p:nvSpPr>
        <p:spPr>
          <a:xfrm>
            <a:off x="7466144" y="3744412"/>
            <a:ext cx="34330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Consider how to apply advice to current state</a:t>
            </a:r>
          </a:p>
        </p:txBody>
      </p:sp>
      <p:pic>
        <p:nvPicPr>
          <p:cNvPr id="1032" name="Picture 8" descr="Calculator Icons - Free Download, PNG and SVG">
            <a:extLst>
              <a:ext uri="{FF2B5EF4-FFF2-40B4-BE49-F238E27FC236}">
                <a16:creationId xmlns:a16="http://schemas.microsoft.com/office/drawing/2014/main" id="{D078FC0E-1C9A-4BE1-86E2-A0C3E0FE45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9094" y="4749377"/>
            <a:ext cx="1300080" cy="130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D42D1DB-DE97-4E53-A44D-1F75CAB6E956}"/>
              </a:ext>
            </a:extLst>
          </p:cNvPr>
          <p:cNvSpPr txBox="1"/>
          <p:nvPr/>
        </p:nvSpPr>
        <p:spPr>
          <a:xfrm>
            <a:off x="3266262" y="6122191"/>
            <a:ext cx="4585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Estimate the learning progress of others</a:t>
            </a:r>
          </a:p>
        </p:txBody>
      </p:sp>
    </p:spTree>
    <p:extLst>
      <p:ext uri="{BB962C8B-B14F-4D97-AF65-F5344CB8AC3E}">
        <p14:creationId xmlns:p14="http://schemas.microsoft.com/office/powerpoint/2010/main" val="28900188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7BA1C-8F7B-46CA-BABB-F1B526C4EF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Teaching in Cooperative MARL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8DA392D-93BB-4469-967C-195A6A1485C7}"/>
              </a:ext>
            </a:extLst>
          </p:cNvPr>
          <p:cNvSpPr txBox="1"/>
          <p:nvPr/>
        </p:nvSpPr>
        <p:spPr>
          <a:xfrm>
            <a:off x="3639417" y="25843"/>
            <a:ext cx="80291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https://arxiv.org/abs/1805.07830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A6D1AC-6100-40B2-B2A3-1FD845331D7E}"/>
              </a:ext>
            </a:extLst>
          </p:cNvPr>
          <p:cNvSpPr txBox="1"/>
          <p:nvPr/>
        </p:nvSpPr>
        <p:spPr>
          <a:xfrm>
            <a:off x="320842" y="2711116"/>
            <a:ext cx="6780574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Setting:</a:t>
            </a:r>
            <a:r>
              <a:rPr lang="en-US" dirty="0"/>
              <a:t> Agents </a:t>
            </a:r>
            <a:r>
              <a:rPr lang="en-US" i="1" dirty="0"/>
              <a:t>i </a:t>
            </a:r>
            <a:r>
              <a:rPr lang="en-US" dirty="0"/>
              <a:t>&amp; </a:t>
            </a:r>
            <a:r>
              <a:rPr lang="en-US" i="1" dirty="0"/>
              <a:t>j</a:t>
            </a:r>
            <a:r>
              <a:rPr lang="en-US" dirty="0"/>
              <a:t> collaborate in a Dec-POMDP</a:t>
            </a:r>
          </a:p>
          <a:p>
            <a:endParaRPr lang="en-US" dirty="0"/>
          </a:p>
          <a:p>
            <a:r>
              <a:rPr lang="en-US" b="1" dirty="0"/>
              <a:t>Problems to Learn: 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Task-level learning problem </a:t>
            </a:r>
            <a:r>
              <a:rPr lang="en-US" b="1" i="1" dirty="0" err="1"/>
              <a:t>P</a:t>
            </a:r>
            <a:r>
              <a:rPr lang="en-US" b="1" baseline="-25000" dirty="0" err="1"/>
              <a:t>Task</a:t>
            </a:r>
            <a:endParaRPr lang="en-US" b="1" baseline="-25000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Learn a policy to execute actions in environment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Advising-level problem </a:t>
            </a:r>
            <a:r>
              <a:rPr lang="en-US" b="1" i="1" dirty="0" err="1"/>
              <a:t>P</a:t>
            </a:r>
            <a:r>
              <a:rPr lang="en-US" b="1" baseline="-25000" dirty="0" err="1"/>
              <a:t>Advise</a:t>
            </a:r>
            <a:endParaRPr lang="en-US" b="1" baseline="-25000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Learn a policy to ask for help when needed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Learn a policy to teach others when needed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b="1" dirty="0"/>
              <a:t>Overall: </a:t>
            </a:r>
            <a:r>
              <a:rPr lang="en-US" b="1" i="1" dirty="0" err="1"/>
              <a:t>P</a:t>
            </a:r>
            <a:r>
              <a:rPr lang="en-US" b="1" baseline="-25000" dirty="0" err="1"/>
              <a:t>Advise</a:t>
            </a:r>
            <a:r>
              <a:rPr lang="en-US" b="1" baseline="-25000" dirty="0"/>
              <a:t> </a:t>
            </a:r>
            <a:r>
              <a:rPr lang="en-US" dirty="0"/>
              <a:t>policies</a:t>
            </a:r>
            <a:r>
              <a:rPr lang="en-US" b="1" baseline="-25000" dirty="0"/>
              <a:t> </a:t>
            </a:r>
            <a:r>
              <a:rPr lang="en-US" dirty="0"/>
              <a:t>will be used to accelerate the learning </a:t>
            </a:r>
            <a:br>
              <a:rPr lang="en-US" dirty="0"/>
            </a:br>
            <a:r>
              <a:rPr lang="en-US" dirty="0"/>
              <a:t>	and effectiveness of </a:t>
            </a:r>
            <a:r>
              <a:rPr lang="en-US" b="1" i="1" dirty="0" err="1"/>
              <a:t>P</a:t>
            </a:r>
            <a:r>
              <a:rPr lang="en-US" b="1" baseline="-25000" dirty="0" err="1"/>
              <a:t>Task</a:t>
            </a:r>
            <a:r>
              <a:rPr lang="en-US" dirty="0" err="1"/>
              <a:t>’s</a:t>
            </a:r>
            <a:r>
              <a:rPr lang="en-US" dirty="0"/>
              <a:t> policy </a:t>
            </a:r>
            <a:r>
              <a:rPr lang="el-GR" i="1" dirty="0"/>
              <a:t>π</a:t>
            </a:r>
            <a:r>
              <a:rPr lang="en-US" i="1" dirty="0"/>
              <a:t> </a:t>
            </a:r>
            <a:r>
              <a:rPr lang="en-US" dirty="0"/>
              <a:t>by allowing agents</a:t>
            </a:r>
            <a:br>
              <a:rPr lang="en-US" dirty="0"/>
            </a:br>
            <a:r>
              <a:rPr lang="en-US" dirty="0"/>
              <a:t>	to teach each other along the way</a:t>
            </a:r>
            <a:endParaRPr lang="en-US" b="1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BE70ED4-6884-4A58-B9E2-10544C42052E}"/>
              </a:ext>
            </a:extLst>
          </p:cNvPr>
          <p:cNvSpPr/>
          <p:nvPr/>
        </p:nvSpPr>
        <p:spPr>
          <a:xfrm>
            <a:off x="8676201" y="2750470"/>
            <a:ext cx="1122947" cy="6913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Agent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DB2D03A-0E6D-46A8-BD77-411887298219}"/>
              </a:ext>
            </a:extLst>
          </p:cNvPr>
          <p:cNvSpPr/>
          <p:nvPr/>
        </p:nvSpPr>
        <p:spPr>
          <a:xfrm>
            <a:off x="7977411" y="3979480"/>
            <a:ext cx="1122947" cy="6913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 err="1"/>
              <a:t>P</a:t>
            </a:r>
            <a:r>
              <a:rPr lang="en-US" baseline="-25000" dirty="0" err="1"/>
              <a:t>Task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D2191B3-52F4-4423-8175-00C440EC3CCE}"/>
              </a:ext>
            </a:extLst>
          </p:cNvPr>
          <p:cNvSpPr/>
          <p:nvPr/>
        </p:nvSpPr>
        <p:spPr>
          <a:xfrm>
            <a:off x="9524515" y="3979480"/>
            <a:ext cx="1122947" cy="6913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 err="1"/>
              <a:t>P</a:t>
            </a:r>
            <a:r>
              <a:rPr lang="en-US" baseline="-25000" dirty="0" err="1"/>
              <a:t>Advise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8DC4E2A-0EA7-41F1-8595-8D4E9DE7A654}"/>
              </a:ext>
            </a:extLst>
          </p:cNvPr>
          <p:cNvSpPr/>
          <p:nvPr/>
        </p:nvSpPr>
        <p:spPr>
          <a:xfrm>
            <a:off x="7553254" y="5208494"/>
            <a:ext cx="1122947" cy="6913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i="1" dirty="0"/>
              <a:t>π</a:t>
            </a:r>
            <a:endParaRPr lang="en-US" i="1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C1C9DD5-0731-4509-99F6-82C0C3885C75}"/>
              </a:ext>
            </a:extLst>
          </p:cNvPr>
          <p:cNvSpPr/>
          <p:nvPr/>
        </p:nvSpPr>
        <p:spPr>
          <a:xfrm>
            <a:off x="8963041" y="5208492"/>
            <a:ext cx="1122947" cy="6913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i="1" dirty="0"/>
              <a:t>π</a:t>
            </a:r>
            <a:r>
              <a:rPr lang="en-US" baseline="-25000" dirty="0"/>
              <a:t>student</a:t>
            </a:r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BCFA60E-9095-40B6-8160-28546C4E5D13}"/>
              </a:ext>
            </a:extLst>
          </p:cNvPr>
          <p:cNvSpPr/>
          <p:nvPr/>
        </p:nvSpPr>
        <p:spPr>
          <a:xfrm>
            <a:off x="10160749" y="5208493"/>
            <a:ext cx="1122947" cy="6913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i="1" dirty="0"/>
              <a:t>π</a:t>
            </a:r>
            <a:r>
              <a:rPr lang="en-US" baseline="-25000" dirty="0"/>
              <a:t>Teacher</a:t>
            </a:r>
            <a:endParaRPr lang="en-US" i="1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D03A9C6-AAFD-4775-97E4-5941CFEEE0EE}"/>
              </a:ext>
            </a:extLst>
          </p:cNvPr>
          <p:cNvCxnSpPr>
            <a:stCxn id="8" idx="2"/>
            <a:endCxn id="10" idx="0"/>
          </p:cNvCxnSpPr>
          <p:nvPr/>
        </p:nvCxnSpPr>
        <p:spPr>
          <a:xfrm flipH="1">
            <a:off x="8538885" y="3441783"/>
            <a:ext cx="698790" cy="53769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72A74C0-EB66-4329-B190-927B371347FE}"/>
              </a:ext>
            </a:extLst>
          </p:cNvPr>
          <p:cNvCxnSpPr>
            <a:cxnSpLocks/>
            <a:stCxn id="8" idx="2"/>
            <a:endCxn id="12" idx="0"/>
          </p:cNvCxnSpPr>
          <p:nvPr/>
        </p:nvCxnSpPr>
        <p:spPr>
          <a:xfrm>
            <a:off x="9237675" y="3441783"/>
            <a:ext cx="848314" cy="53769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D2E04BB-31D8-4917-8E6C-C73E609CEC50}"/>
              </a:ext>
            </a:extLst>
          </p:cNvPr>
          <p:cNvCxnSpPr>
            <a:cxnSpLocks/>
            <a:stCxn id="12" idx="2"/>
            <a:endCxn id="18" idx="0"/>
          </p:cNvCxnSpPr>
          <p:nvPr/>
        </p:nvCxnSpPr>
        <p:spPr>
          <a:xfrm>
            <a:off x="10085989" y="4670793"/>
            <a:ext cx="636234" cy="5377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5A57D88-CA1E-4492-89F7-895E085769D5}"/>
              </a:ext>
            </a:extLst>
          </p:cNvPr>
          <p:cNvCxnSpPr>
            <a:cxnSpLocks/>
            <a:stCxn id="12" idx="2"/>
            <a:endCxn id="16" idx="0"/>
          </p:cNvCxnSpPr>
          <p:nvPr/>
        </p:nvCxnSpPr>
        <p:spPr>
          <a:xfrm flipH="1">
            <a:off x="9524515" y="4670793"/>
            <a:ext cx="561474" cy="53769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E7B0DD3-E384-4BC0-8004-FBA8403CC950}"/>
              </a:ext>
            </a:extLst>
          </p:cNvPr>
          <p:cNvCxnSpPr>
            <a:cxnSpLocks/>
            <a:stCxn id="10" idx="2"/>
            <a:endCxn id="14" idx="0"/>
          </p:cNvCxnSpPr>
          <p:nvPr/>
        </p:nvCxnSpPr>
        <p:spPr>
          <a:xfrm flipH="1">
            <a:off x="8114728" y="4670793"/>
            <a:ext cx="424157" cy="53770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7943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4" grpId="0" animBg="1"/>
      <p:bldP spid="16" grpId="0" animBg="1"/>
      <p:bldP spid="1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CE5ABD9-C8DC-4BEF-B0D6-459ECE1EB0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9437" y="971003"/>
            <a:ext cx="8893126" cy="491599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F85EB98-797A-4841-85C6-1FDCE7F3F947}"/>
              </a:ext>
            </a:extLst>
          </p:cNvPr>
          <p:cNvSpPr txBox="1"/>
          <p:nvPr/>
        </p:nvSpPr>
        <p:spPr>
          <a:xfrm>
            <a:off x="3639417" y="25843"/>
            <a:ext cx="80291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https://arxiv.org/abs/1805.07830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00223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0BB01-DC25-444F-9B05-DD20D73FFC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Experimental Procedures and Observations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ED1A59-002B-4664-9E32-646DFB19CC3B}"/>
              </a:ext>
            </a:extLst>
          </p:cNvPr>
          <p:cNvSpPr txBox="1"/>
          <p:nvPr/>
        </p:nvSpPr>
        <p:spPr>
          <a:xfrm>
            <a:off x="522010" y="2245895"/>
            <a:ext cx="6027099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Games were in a </a:t>
            </a:r>
            <a:r>
              <a:rPr lang="en-US" b="1" dirty="0"/>
              <a:t>discrete</a:t>
            </a:r>
            <a:r>
              <a:rPr lang="en-US" dirty="0"/>
              <a:t> action space</a:t>
            </a:r>
          </a:p>
          <a:p>
            <a:endParaRPr lang="en-US" dirty="0"/>
          </a:p>
          <a:p>
            <a:r>
              <a:rPr lang="en-US" b="1" dirty="0"/>
              <a:t>Advising Level Policies </a:t>
            </a:r>
            <a:r>
              <a:rPr lang="en-US" dirty="0"/>
              <a:t>were trained with Actor-Critic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Advising Level Policies </a:t>
            </a:r>
            <a:r>
              <a:rPr lang="el-GR" i="1" dirty="0"/>
              <a:t>π</a:t>
            </a:r>
            <a:r>
              <a:rPr lang="en-US" baseline="-25000" dirty="0"/>
              <a:t>student </a:t>
            </a:r>
            <a:r>
              <a:rPr lang="en-US" dirty="0"/>
              <a:t>&amp; </a:t>
            </a:r>
            <a:r>
              <a:rPr lang="el-GR" i="1" dirty="0"/>
              <a:t>π</a:t>
            </a:r>
            <a:r>
              <a:rPr lang="en-US" baseline="-25000" dirty="0"/>
              <a:t>Teacher </a:t>
            </a:r>
            <a:r>
              <a:rPr lang="en-US" dirty="0"/>
              <a:t>are actors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Centralized Action-Value function is critic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b="1" dirty="0"/>
              <a:t>Task Level Policy</a:t>
            </a:r>
            <a:r>
              <a:rPr lang="en-US" dirty="0"/>
              <a:t> </a:t>
            </a:r>
            <a:r>
              <a:rPr lang="el-GR" i="1" dirty="0"/>
              <a:t>π</a:t>
            </a:r>
            <a:r>
              <a:rPr lang="en-US" i="1" baseline="-25000" dirty="0"/>
              <a:t> </a:t>
            </a:r>
            <a:r>
              <a:rPr lang="en-US" dirty="0"/>
              <a:t>trained with tabular Q-Learning</a:t>
            </a:r>
            <a:endParaRPr lang="en-US" i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7FA049-DB69-4481-8014-E4E62903EB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0941" y="2106503"/>
            <a:ext cx="4572783" cy="86131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66A3D14-1F0B-4C05-BA30-F1EAF27BFC3C}"/>
              </a:ext>
            </a:extLst>
          </p:cNvPr>
          <p:cNvSpPr txBox="1"/>
          <p:nvPr/>
        </p:nvSpPr>
        <p:spPr>
          <a:xfrm>
            <a:off x="3639417" y="25843"/>
            <a:ext cx="80291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https://arxiv.org/abs/1805.07830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026D24C-E6B2-4584-A167-EB0711A621D7}"/>
              </a:ext>
            </a:extLst>
          </p:cNvPr>
          <p:cNvSpPr txBox="1"/>
          <p:nvPr/>
        </p:nvSpPr>
        <p:spPr>
          <a:xfrm>
            <a:off x="522010" y="4391121"/>
            <a:ext cx="10500375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Considerations: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Roles of student &amp; teacher can flip every time step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Supports teaching of heterogeneous teammates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Allows communication cost model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Converges to optimal value function faster than older methods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The most optimal action is not always advised, allowing for exploration</a:t>
            </a:r>
          </a:p>
          <a:p>
            <a:endParaRPr lang="en-US" dirty="0"/>
          </a:p>
          <a:p>
            <a:r>
              <a:rPr lang="en-US" b="1" dirty="0"/>
              <a:t>Extension: </a:t>
            </a:r>
            <a:r>
              <a:rPr lang="en-US" dirty="0"/>
              <a:t>I would like to further use the Advising Level policies in testing, rather than just training</a:t>
            </a:r>
            <a:endParaRPr lang="en-US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639A96D-E12F-4A8A-B09D-6B3B16D2AF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2485" y="3151523"/>
            <a:ext cx="3629693" cy="1960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795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2F2DC-8195-4327-BBF0-5C5C28F9B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2DC4EE-3F7F-469F-81CA-ABD42EC3E0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r>
              <a:rPr lang="en-US" sz="3200" dirty="0">
                <a:solidFill>
                  <a:schemeClr val="bg1">
                    <a:lumMod val="65000"/>
                  </a:schemeClr>
                </a:solidFill>
              </a:rPr>
              <a:t>Introduction</a:t>
            </a:r>
          </a:p>
          <a:p>
            <a:r>
              <a:rPr lang="en-US" sz="3200" dirty="0">
                <a:solidFill>
                  <a:schemeClr val="bg1">
                    <a:lumMod val="65000"/>
                  </a:schemeClr>
                </a:solidFill>
              </a:rPr>
              <a:t>Multi-Agent Reinforcement Learning</a:t>
            </a:r>
          </a:p>
          <a:p>
            <a:r>
              <a:rPr lang="en-US" sz="3200" dirty="0">
                <a:solidFill>
                  <a:schemeClr val="bg1">
                    <a:lumMod val="65000"/>
                  </a:schemeClr>
                </a:solidFill>
              </a:rPr>
              <a:t>Learning to Teach in Cooperative MARL</a:t>
            </a:r>
          </a:p>
          <a:p>
            <a:r>
              <a:rPr lang="en-US" sz="3200" dirty="0"/>
              <a:t>Encouraging Exploration</a:t>
            </a:r>
          </a:p>
          <a:p>
            <a:r>
              <a:rPr lang="en-US" sz="3200" dirty="0">
                <a:solidFill>
                  <a:schemeClr val="bg1">
                    <a:lumMod val="65000"/>
                  </a:schemeClr>
                </a:solidFill>
              </a:rPr>
              <a:t>MARL Applied to a Cool Heist Game Environment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73A49E-21EE-40E7-BE5C-A4E2A84C510E}"/>
              </a:ext>
            </a:extLst>
          </p:cNvPr>
          <p:cNvSpPr txBox="1"/>
          <p:nvPr/>
        </p:nvSpPr>
        <p:spPr>
          <a:xfrm>
            <a:off x="2380436" y="6172200"/>
            <a:ext cx="74311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i="0" dirty="0">
                <a:solidFill>
                  <a:srgbClr val="000000"/>
                </a:solidFill>
                <a:effectLst/>
                <a:latin typeface="Lucida Grande"/>
              </a:rPr>
              <a:t>Curiosity-driven Exploration by Self-supervised Prediction</a:t>
            </a:r>
            <a:r>
              <a:rPr lang="en-US" sz="1400" i="0" dirty="0">
                <a:solidFill>
                  <a:srgbClr val="000000"/>
                </a:solidFill>
                <a:effectLst/>
                <a:latin typeface="Lucida Grande"/>
              </a:rPr>
              <a:t>: arXiv:1705.05363</a:t>
            </a:r>
            <a:endParaRPr lang="en-US" sz="1400" b="1" i="0" dirty="0">
              <a:solidFill>
                <a:srgbClr val="000000"/>
              </a:solidFill>
              <a:effectLst/>
              <a:latin typeface="Lucida Grande"/>
            </a:endParaRPr>
          </a:p>
        </p:txBody>
      </p:sp>
    </p:spTree>
    <p:extLst>
      <p:ext uri="{BB962C8B-B14F-4D97-AF65-F5344CB8AC3E}">
        <p14:creationId xmlns:p14="http://schemas.microsoft.com/office/powerpoint/2010/main" val="40507124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3C007-D4BD-4D58-AF54-FCFF43F7B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Some games are really hard to learn how to play </a:t>
            </a:r>
            <a:r>
              <a:rPr lang="en-US" sz="3200" dirty="0">
                <a:sym typeface="Wingdings" panose="05000000000000000000" pitchFamily="2" charset="2"/>
              </a:rPr>
              <a:t></a:t>
            </a:r>
            <a:endParaRPr lang="en-US" sz="3200" dirty="0"/>
          </a:p>
        </p:txBody>
      </p:sp>
      <p:pic>
        <p:nvPicPr>
          <p:cNvPr id="1026" name="Picture 2" descr="Wolfenstein 3D on Steam">
            <a:extLst>
              <a:ext uri="{FF2B5EF4-FFF2-40B4-BE49-F238E27FC236}">
                <a16:creationId xmlns:a16="http://schemas.microsoft.com/office/drawing/2014/main" id="{21247F00-E2C4-45F2-B56D-1DFBA37855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671" y="2166151"/>
            <a:ext cx="3601973" cy="2250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C41E865-BC14-4EEF-ACFF-6D0BC97C3B1A}"/>
              </a:ext>
            </a:extLst>
          </p:cNvPr>
          <p:cNvSpPr txBox="1"/>
          <p:nvPr/>
        </p:nvSpPr>
        <p:spPr>
          <a:xfrm>
            <a:off x="176987" y="4562856"/>
            <a:ext cx="40193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hlinkClick r:id="rId3"/>
              </a:rPr>
              <a:t>https://store.steampowered.com/app/2270/Wolfenstein_3D/</a:t>
            </a:r>
            <a:endParaRPr lang="en-US" sz="700" dirty="0"/>
          </a:p>
        </p:txBody>
      </p:sp>
      <p:pic>
        <p:nvPicPr>
          <p:cNvPr id="1028" name="Picture 4" descr="ViZDoom Competitions: Playing Doom from Pixels">
            <a:extLst>
              <a:ext uri="{FF2B5EF4-FFF2-40B4-BE49-F238E27FC236}">
                <a16:creationId xmlns:a16="http://schemas.microsoft.com/office/drawing/2014/main" id="{629F9DC2-57DB-4BE4-9BDA-75FE10D306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3896" y="2166151"/>
            <a:ext cx="3167232" cy="2250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03C65FC-A4C8-4233-B638-21571F6B418F}"/>
              </a:ext>
            </a:extLst>
          </p:cNvPr>
          <p:cNvSpPr txBox="1"/>
          <p:nvPr/>
        </p:nvSpPr>
        <p:spPr>
          <a:xfrm>
            <a:off x="8926351" y="4562856"/>
            <a:ext cx="192232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" dirty="0">
                <a:hlinkClick r:id="rId5"/>
              </a:rPr>
              <a:t>https://arxiv.org/pdf/1809.03470.pdf</a:t>
            </a:r>
            <a:endParaRPr lang="en-US" sz="800" dirty="0"/>
          </a:p>
        </p:txBody>
      </p:sp>
      <p:pic>
        <p:nvPicPr>
          <p:cNvPr id="1030" name="Picture 6" descr="256 secret levels in 'Super Mario Bros.' - Business Insider">
            <a:extLst>
              <a:ext uri="{FF2B5EF4-FFF2-40B4-BE49-F238E27FC236}">
                <a16:creationId xmlns:a16="http://schemas.microsoft.com/office/drawing/2014/main" id="{A53C44E0-D780-4A56-9E30-7EDA1441A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3313" y="3653099"/>
            <a:ext cx="3999098" cy="2250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827BE5A-1A05-412B-AAD1-8E353859F146}"/>
              </a:ext>
            </a:extLst>
          </p:cNvPr>
          <p:cNvSpPr txBox="1"/>
          <p:nvPr/>
        </p:nvSpPr>
        <p:spPr>
          <a:xfrm>
            <a:off x="4255830" y="6093916"/>
            <a:ext cx="388760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" dirty="0">
                <a:hlinkClick r:id="rId7"/>
              </a:rPr>
              <a:t>https://www.businessinsider.com/256-secret-levels-in-super-mario-bros-2015-9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40304455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88F5F-A876-431E-9E7F-13F922A198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Importance of Intrinsic Rewards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B4ED8C-8ADF-4312-9BAF-25DE9E810749}"/>
              </a:ext>
            </a:extLst>
          </p:cNvPr>
          <p:cNvSpPr txBox="1"/>
          <p:nvPr/>
        </p:nvSpPr>
        <p:spPr>
          <a:xfrm>
            <a:off x="494097" y="2340864"/>
            <a:ext cx="112038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When </a:t>
            </a:r>
            <a:r>
              <a:rPr lang="en-US" sz="2400" b="1" dirty="0">
                <a:solidFill>
                  <a:srgbClr val="FF0000"/>
                </a:solidFill>
              </a:rPr>
              <a:t>extrinsic</a:t>
            </a:r>
            <a:r>
              <a:rPr lang="en-US" sz="2400" dirty="0"/>
              <a:t> rewards are </a:t>
            </a:r>
            <a:r>
              <a:rPr lang="en-US" sz="2400" b="1" dirty="0">
                <a:solidFill>
                  <a:srgbClr val="FF0000"/>
                </a:solidFill>
              </a:rPr>
              <a:t>sparse</a:t>
            </a:r>
            <a:r>
              <a:rPr lang="en-US" sz="2400" dirty="0"/>
              <a:t> and </a:t>
            </a:r>
            <a:r>
              <a:rPr lang="en-US" sz="2400" b="1" dirty="0">
                <a:solidFill>
                  <a:srgbClr val="FF0000"/>
                </a:solidFill>
              </a:rPr>
              <a:t>delayed</a:t>
            </a:r>
            <a:r>
              <a:rPr lang="en-US" sz="2400" dirty="0"/>
              <a:t>, it is important for the agent to have an </a:t>
            </a:r>
            <a:r>
              <a:rPr lang="en-US" sz="2400" b="1" dirty="0">
                <a:solidFill>
                  <a:srgbClr val="00B050"/>
                </a:solidFill>
              </a:rPr>
              <a:t>internal</a:t>
            </a:r>
            <a:r>
              <a:rPr lang="en-US" sz="2400" dirty="0"/>
              <a:t> reward signal encouraging them to </a:t>
            </a:r>
            <a:r>
              <a:rPr lang="en-US" sz="2400" b="1" dirty="0">
                <a:solidFill>
                  <a:srgbClr val="00B050"/>
                </a:solidFill>
              </a:rPr>
              <a:t>explore</a:t>
            </a:r>
          </a:p>
        </p:txBody>
      </p:sp>
      <p:pic>
        <p:nvPicPr>
          <p:cNvPr id="2050" name="Picture 2" descr="Curiosity Icons - Download Free Vector Icons | Noun Project">
            <a:extLst>
              <a:ext uri="{FF2B5EF4-FFF2-40B4-BE49-F238E27FC236}">
                <a16:creationId xmlns:a16="http://schemas.microsoft.com/office/drawing/2014/main" id="{F52FF287-721C-49CF-8ACE-46F2658D7C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097" y="3429000"/>
            <a:ext cx="2210910" cy="2210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C1DDFED-5CF5-4B10-A835-365180FED904}"/>
              </a:ext>
            </a:extLst>
          </p:cNvPr>
          <p:cNvSpPr txBox="1"/>
          <p:nvPr/>
        </p:nvSpPr>
        <p:spPr>
          <a:xfrm>
            <a:off x="749428" y="5409077"/>
            <a:ext cx="17002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Curiosity Signal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61FDF7-7C08-423E-82AE-70D15FE2B4E6}"/>
              </a:ext>
            </a:extLst>
          </p:cNvPr>
          <p:cNvSpPr txBox="1"/>
          <p:nvPr/>
        </p:nvSpPr>
        <p:spPr>
          <a:xfrm>
            <a:off x="2960338" y="4052494"/>
            <a:ext cx="521636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Help agent solve tasks with sparse rewards</a:t>
            </a:r>
          </a:p>
          <a:p>
            <a:endParaRPr lang="en-US" sz="2000" dirty="0"/>
          </a:p>
          <a:p>
            <a:r>
              <a:rPr lang="en-US" sz="2000" dirty="0"/>
              <a:t>Help agent explore environment in the quest for new knowledge</a:t>
            </a:r>
          </a:p>
          <a:p>
            <a:endParaRPr lang="en-US" sz="2000" dirty="0"/>
          </a:p>
          <a:p>
            <a:r>
              <a:rPr lang="en-US" sz="2000" dirty="0"/>
              <a:t>Help agent to learn skills for future user</a:t>
            </a: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B6E07E5A-6CE1-44A6-A420-A35937EE533D}"/>
              </a:ext>
            </a:extLst>
          </p:cNvPr>
          <p:cNvSpPr/>
          <p:nvPr/>
        </p:nvSpPr>
        <p:spPr>
          <a:xfrm>
            <a:off x="2583402" y="4052494"/>
            <a:ext cx="376936" cy="1938992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F20846-1D07-4B5D-87FC-CD8E7268964E}"/>
              </a:ext>
            </a:extLst>
          </p:cNvPr>
          <p:cNvSpPr txBox="1"/>
          <p:nvPr/>
        </p:nvSpPr>
        <p:spPr>
          <a:xfrm>
            <a:off x="9001099" y="3784509"/>
            <a:ext cx="2510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Problem Subsystems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A840BA-434B-4C08-911B-DA7614F71FE9}"/>
              </a:ext>
            </a:extLst>
          </p:cNvPr>
          <p:cNvSpPr txBox="1"/>
          <p:nvPr/>
        </p:nvSpPr>
        <p:spPr>
          <a:xfrm>
            <a:off x="3639417" y="25843"/>
            <a:ext cx="80291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https://pathak22.github.io/noreward-rl/resources/icml17.pdf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3BFFA35-0B79-4ACF-8E28-997AB2784DE6}"/>
              </a:ext>
            </a:extLst>
          </p:cNvPr>
          <p:cNvSpPr txBox="1"/>
          <p:nvPr/>
        </p:nvSpPr>
        <p:spPr>
          <a:xfrm>
            <a:off x="8524887" y="4237160"/>
            <a:ext cx="346336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Reward </a:t>
            </a:r>
            <a:r>
              <a:rPr lang="en-US" i="1" dirty="0"/>
              <a:t>r</a:t>
            </a:r>
            <a:r>
              <a:rPr lang="en-US" i="1" baseline="-25000" dirty="0"/>
              <a:t>t</a:t>
            </a:r>
            <a:r>
              <a:rPr lang="en-US" i="1" dirty="0"/>
              <a:t> </a:t>
            </a:r>
            <a:r>
              <a:rPr lang="en-US" dirty="0"/>
              <a:t>= </a:t>
            </a:r>
            <a:r>
              <a:rPr lang="en-US" i="1" dirty="0" err="1"/>
              <a:t>r</a:t>
            </a:r>
            <a:r>
              <a:rPr lang="en-US" i="1" baseline="-25000" dirty="0" err="1"/>
              <a:t>t</a:t>
            </a:r>
            <a:r>
              <a:rPr lang="en-US" i="1" baseline="30000" dirty="0" err="1"/>
              <a:t>i</a:t>
            </a:r>
            <a:r>
              <a:rPr lang="en-US" dirty="0"/>
              <a:t> + </a:t>
            </a:r>
            <a:r>
              <a:rPr lang="en-US" i="1" dirty="0" err="1"/>
              <a:t>r</a:t>
            </a:r>
            <a:r>
              <a:rPr lang="en-US" i="1" baseline="-25000" dirty="0" err="1"/>
              <a:t>t</a:t>
            </a:r>
            <a:r>
              <a:rPr lang="en-US" i="1" baseline="30000" dirty="0" err="1"/>
              <a:t>e</a:t>
            </a:r>
            <a:endParaRPr lang="en-US" i="1" baseline="-25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i="1" dirty="0" err="1"/>
              <a:t>r</a:t>
            </a:r>
            <a:r>
              <a:rPr lang="en-US" i="1" baseline="-25000" dirty="0" err="1"/>
              <a:t>t</a:t>
            </a:r>
            <a:r>
              <a:rPr lang="en-US" i="1" baseline="30000" dirty="0" err="1"/>
              <a:t>i</a:t>
            </a:r>
            <a:r>
              <a:rPr lang="en-US" dirty="0"/>
              <a:t> is intrinsic signal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i="1" dirty="0" err="1"/>
              <a:t>r</a:t>
            </a:r>
            <a:r>
              <a:rPr lang="en-US" i="1" baseline="-25000" dirty="0" err="1"/>
              <a:t>t</a:t>
            </a:r>
            <a:r>
              <a:rPr lang="en-US" i="1" baseline="30000" dirty="0" err="1"/>
              <a:t>e</a:t>
            </a:r>
            <a:r>
              <a:rPr lang="en-US" i="1" dirty="0"/>
              <a:t> </a:t>
            </a:r>
            <a:r>
              <a:rPr lang="en-US" dirty="0"/>
              <a:t>is external from env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AutoNum type="arabicPeriod"/>
            </a:pPr>
            <a:r>
              <a:rPr lang="en-US" dirty="0"/>
              <a:t>Policy </a:t>
            </a:r>
            <a:r>
              <a:rPr lang="el-GR" i="1" dirty="0"/>
              <a:t>π</a:t>
            </a:r>
            <a:r>
              <a:rPr lang="en-US" i="1" dirty="0"/>
              <a:t> </a:t>
            </a:r>
            <a:r>
              <a:rPr lang="en-US" dirty="0"/>
              <a:t>maximizes </a:t>
            </a:r>
            <a:r>
              <a:rPr lang="en-US" i="1" dirty="0"/>
              <a:t>r</a:t>
            </a:r>
            <a:r>
              <a:rPr lang="en-US" i="1" baseline="-25000" dirty="0"/>
              <a:t>t</a:t>
            </a:r>
            <a:r>
              <a:rPr lang="en-US" i="1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614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 animBg="1"/>
      <p:bldP spid="8" grpId="0"/>
      <p:bldP spid="11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81968-9559-499B-BC79-ECF9F93C20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Considerations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1BDA03-791D-40BE-95E2-1D146B23013D}"/>
              </a:ext>
            </a:extLst>
          </p:cNvPr>
          <p:cNvSpPr txBox="1"/>
          <p:nvPr/>
        </p:nvSpPr>
        <p:spPr>
          <a:xfrm>
            <a:off x="3639417" y="25843"/>
            <a:ext cx="80291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https://pathak22.github.io/noreward-rl/resources/icml17.pdf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D20AE9-9DFB-4DD3-A762-0289617E8581}"/>
              </a:ext>
            </a:extLst>
          </p:cNvPr>
          <p:cNvSpPr txBox="1"/>
          <p:nvPr/>
        </p:nvSpPr>
        <p:spPr>
          <a:xfrm>
            <a:off x="222276" y="2415973"/>
            <a:ext cx="11747447" cy="37394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Past intrinsic rewards could be classified under:</a:t>
            </a:r>
          </a:p>
          <a:p>
            <a:endParaRPr lang="en-US" sz="2100" dirty="0"/>
          </a:p>
          <a:p>
            <a:pPr marL="800100" lvl="1" indent="-342900">
              <a:buAutoNum type="arabicPeriod"/>
            </a:pPr>
            <a:r>
              <a:rPr lang="en-US" sz="2100" dirty="0"/>
              <a:t>Encourage agent to </a:t>
            </a:r>
            <a:r>
              <a:rPr lang="en-US" sz="2100" b="1" dirty="0"/>
              <a:t>explore new states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100" dirty="0"/>
              <a:t>Stochastic, noisy environments can make it seem like all states are novel</a:t>
            </a:r>
          </a:p>
          <a:p>
            <a:pPr marL="800100" lvl="1" indent="-342900">
              <a:buAutoNum type="arabicPeriod"/>
            </a:pPr>
            <a:endParaRPr lang="en-US" sz="2100" dirty="0"/>
          </a:p>
          <a:p>
            <a:pPr marL="800100" lvl="1" indent="-342900">
              <a:buAutoNum type="arabicPeriod"/>
            </a:pPr>
            <a:r>
              <a:rPr lang="en-US" sz="2100" dirty="0"/>
              <a:t>Encourage agent to </a:t>
            </a:r>
            <a:r>
              <a:rPr lang="en-US" sz="2100" b="1" dirty="0"/>
              <a:t>act to reduce uncertainty</a:t>
            </a:r>
            <a:r>
              <a:rPr lang="en-US" sz="2100" dirty="0"/>
              <a:t> in prediction of future consequences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100" dirty="0"/>
              <a:t>Build a model to predict next state given current state and action</a:t>
            </a:r>
          </a:p>
          <a:p>
            <a:endParaRPr lang="en-US" sz="2100" dirty="0"/>
          </a:p>
          <a:p>
            <a:r>
              <a:rPr lang="en-US" sz="2100" b="1" dirty="0"/>
              <a:t>Problem: </a:t>
            </a:r>
            <a:r>
              <a:rPr lang="en-US" sz="2100" dirty="0"/>
              <a:t>Both models are difficult to scale-up and are prone to not being able to generalize</a:t>
            </a:r>
          </a:p>
          <a:p>
            <a:endParaRPr lang="en-US" sz="2100" dirty="0"/>
          </a:p>
          <a:p>
            <a:r>
              <a:rPr lang="en-US" sz="2100" b="1" dirty="0"/>
              <a:t>New Approach:</a:t>
            </a:r>
            <a:r>
              <a:rPr lang="en-US" sz="2100" dirty="0"/>
              <a:t> Let </a:t>
            </a:r>
            <a:r>
              <a:rPr lang="en-US" sz="2100" i="1" dirty="0" err="1"/>
              <a:t>r</a:t>
            </a:r>
            <a:r>
              <a:rPr lang="en-US" sz="2100" i="1" baseline="-25000" dirty="0" err="1"/>
              <a:t>t</a:t>
            </a:r>
            <a:r>
              <a:rPr lang="en-US" sz="2100" i="1" baseline="30000" dirty="0" err="1"/>
              <a:t>i</a:t>
            </a:r>
            <a:r>
              <a:rPr lang="en-US" sz="2100" dirty="0"/>
              <a:t> be the error between two learned feature representations of next state</a:t>
            </a:r>
          </a:p>
        </p:txBody>
      </p:sp>
    </p:spTree>
    <p:extLst>
      <p:ext uri="{BB962C8B-B14F-4D97-AF65-F5344CB8AC3E}">
        <p14:creationId xmlns:p14="http://schemas.microsoft.com/office/powerpoint/2010/main" val="38057605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9BF78-F1DB-45B3-A042-8C0AC7091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 Consists of Two Networks: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F39548-EF7E-4C0A-AE13-1AC2F8C3A203}"/>
              </a:ext>
            </a:extLst>
          </p:cNvPr>
          <p:cNvSpPr txBox="1"/>
          <p:nvPr/>
        </p:nvSpPr>
        <p:spPr>
          <a:xfrm>
            <a:off x="3639417" y="25843"/>
            <a:ext cx="80291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https://pathak22.github.io/noreward-rl/resources/icml17.pdf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00912E-E27C-46EA-89A0-869A87120D2B}"/>
              </a:ext>
            </a:extLst>
          </p:cNvPr>
          <p:cNvSpPr txBox="1"/>
          <p:nvPr/>
        </p:nvSpPr>
        <p:spPr>
          <a:xfrm>
            <a:off x="331418" y="2358190"/>
            <a:ext cx="39276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Inverse Dynamics Model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BF475B-438C-4EA6-BB9C-159DDC2EBD0B}"/>
              </a:ext>
            </a:extLst>
          </p:cNvPr>
          <p:cNvSpPr txBox="1"/>
          <p:nvPr/>
        </p:nvSpPr>
        <p:spPr>
          <a:xfrm>
            <a:off x="331418" y="4179689"/>
            <a:ext cx="40724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Forward Dynamics Model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7EDBD9-7BF1-4D5C-96AF-1537D6C32C40}"/>
              </a:ext>
            </a:extLst>
          </p:cNvPr>
          <p:cNvSpPr txBox="1"/>
          <p:nvPr/>
        </p:nvSpPr>
        <p:spPr>
          <a:xfrm>
            <a:off x="331418" y="2819854"/>
            <a:ext cx="7693132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Given: </a:t>
            </a:r>
            <a:r>
              <a:rPr lang="en-US" sz="2000" i="1" dirty="0"/>
              <a:t>a</a:t>
            </a:r>
            <a:r>
              <a:rPr lang="en-US" sz="2000" i="1" baseline="-25000" dirty="0"/>
              <a:t>t</a:t>
            </a:r>
            <a:r>
              <a:rPr lang="en-US" sz="2000" dirty="0"/>
              <a:t>, </a:t>
            </a:r>
            <a:r>
              <a:rPr lang="en-US" sz="2000" i="1" dirty="0" err="1"/>
              <a:t>s</a:t>
            </a:r>
            <a:r>
              <a:rPr lang="en-US" sz="2000" i="1" baseline="-25000" dirty="0" err="1"/>
              <a:t>t</a:t>
            </a:r>
            <a:r>
              <a:rPr lang="en-US" sz="2000" dirty="0"/>
              <a:t>, and </a:t>
            </a:r>
            <a:r>
              <a:rPr lang="en-US" sz="2000" i="1" dirty="0"/>
              <a:t>s</a:t>
            </a:r>
            <a:r>
              <a:rPr lang="en-US" sz="2000" i="1" baseline="-25000" dirty="0"/>
              <a:t>t+1</a:t>
            </a:r>
            <a:endParaRPr lang="en-US" sz="2000" dirty="0"/>
          </a:p>
          <a:p>
            <a:pPr marL="342900" indent="-342900">
              <a:buAutoNum type="arabicPeriod"/>
            </a:pPr>
            <a:r>
              <a:rPr lang="en-US" dirty="0"/>
              <a:t>Sub-Network 1 converts </a:t>
            </a:r>
            <a:r>
              <a:rPr lang="en-US" i="1" dirty="0" err="1"/>
              <a:t>s</a:t>
            </a:r>
            <a:r>
              <a:rPr lang="en-US" i="1" baseline="-25000" dirty="0" err="1"/>
              <a:t>t</a:t>
            </a:r>
            <a:r>
              <a:rPr lang="en-US" dirty="0"/>
              <a:t>, and </a:t>
            </a:r>
            <a:r>
              <a:rPr lang="en-US" i="1" dirty="0"/>
              <a:t>s</a:t>
            </a:r>
            <a:r>
              <a:rPr lang="en-US" i="1" baseline="-25000" dirty="0"/>
              <a:t>t+1 </a:t>
            </a:r>
            <a:r>
              <a:rPr lang="en-US" dirty="0"/>
              <a:t>into 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Φ</a:t>
            </a:r>
            <a:r>
              <a:rPr lang="en-US" dirty="0"/>
              <a:t> (</a:t>
            </a:r>
            <a:r>
              <a:rPr lang="en-US" i="1" dirty="0" err="1"/>
              <a:t>s</a:t>
            </a:r>
            <a:r>
              <a:rPr lang="en-US" i="1" baseline="-25000" dirty="0" err="1"/>
              <a:t>t</a:t>
            </a:r>
            <a:r>
              <a:rPr lang="en-US" dirty="0"/>
              <a:t>) and 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Φ</a:t>
            </a:r>
            <a:r>
              <a:rPr lang="en-US" dirty="0"/>
              <a:t> (</a:t>
            </a:r>
            <a:r>
              <a:rPr lang="en-US" i="1" dirty="0"/>
              <a:t>s</a:t>
            </a:r>
            <a:r>
              <a:rPr lang="en-US" i="1" baseline="-25000" dirty="0"/>
              <a:t>t+1</a:t>
            </a:r>
            <a:r>
              <a:rPr lang="en-US" dirty="0"/>
              <a:t>)  features</a:t>
            </a:r>
          </a:p>
          <a:p>
            <a:pPr marL="342900" indent="-342900">
              <a:buAutoNum type="arabicPeriod"/>
            </a:pPr>
            <a:r>
              <a:rPr lang="en-US" dirty="0"/>
              <a:t>Sub-Network 2 predicts </a:t>
            </a:r>
            <a:r>
              <a:rPr lang="en-US" b="0" i="1" dirty="0" err="1">
                <a:effectLst/>
                <a:latin typeface="Avenir Next LT Pro (Body)"/>
              </a:rPr>
              <a:t>â</a:t>
            </a:r>
            <a:r>
              <a:rPr lang="en-US" b="0" i="1" baseline="-25000" dirty="0" err="1">
                <a:effectLst/>
                <a:latin typeface="Avenir Next LT Pro (Body)"/>
              </a:rPr>
              <a:t>t</a:t>
            </a:r>
            <a:r>
              <a:rPr lang="en-US" b="0" i="1" baseline="-25000" dirty="0">
                <a:effectLst/>
                <a:latin typeface="Avenir Next LT Pro (Body)"/>
              </a:rPr>
              <a:t> </a:t>
            </a:r>
            <a:r>
              <a:rPr lang="en-US" b="0" dirty="0">
                <a:effectLst/>
                <a:latin typeface="Avenir Next LT Pro (Body)"/>
              </a:rPr>
              <a:t>that was taken to get from 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Φ</a:t>
            </a:r>
            <a:r>
              <a:rPr lang="en-US" dirty="0"/>
              <a:t> (</a:t>
            </a:r>
            <a:r>
              <a:rPr lang="en-US" i="1" dirty="0" err="1"/>
              <a:t>s</a:t>
            </a:r>
            <a:r>
              <a:rPr lang="en-US" i="1" baseline="-25000" dirty="0" err="1"/>
              <a:t>t</a:t>
            </a:r>
            <a:r>
              <a:rPr lang="en-US" dirty="0"/>
              <a:t>) to 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Φ</a:t>
            </a:r>
            <a:r>
              <a:rPr lang="en-US" dirty="0"/>
              <a:t> (</a:t>
            </a:r>
            <a:r>
              <a:rPr lang="en-US" i="1" dirty="0"/>
              <a:t>s</a:t>
            </a:r>
            <a:r>
              <a:rPr lang="en-US" i="1" baseline="-25000" dirty="0"/>
              <a:t>t+1</a:t>
            </a:r>
            <a:r>
              <a:rPr lang="en-US" dirty="0"/>
              <a:t>) </a:t>
            </a:r>
          </a:p>
          <a:p>
            <a:pPr marL="342900" indent="-342900">
              <a:buAutoNum type="arabicPeriod"/>
            </a:pPr>
            <a:r>
              <a:rPr lang="en-US" dirty="0">
                <a:latin typeface="Avenir Next LT Pro (Body)"/>
              </a:rPr>
              <a:t>Sub-Network 1 learns from the loss between </a:t>
            </a:r>
            <a:r>
              <a:rPr lang="en-US" b="0" i="1" dirty="0" err="1">
                <a:effectLst/>
                <a:latin typeface="Avenir Next LT Pro (Body)"/>
              </a:rPr>
              <a:t>â</a:t>
            </a:r>
            <a:r>
              <a:rPr lang="en-US" b="0" i="1" baseline="-25000" dirty="0" err="1">
                <a:effectLst/>
                <a:latin typeface="Avenir Next LT Pro (Body)"/>
              </a:rPr>
              <a:t>t</a:t>
            </a:r>
            <a:r>
              <a:rPr lang="en-US" b="0" i="1" baseline="-25000" dirty="0">
                <a:effectLst/>
                <a:latin typeface="Avenir Next LT Pro (Body)"/>
              </a:rPr>
              <a:t> </a:t>
            </a:r>
            <a:r>
              <a:rPr lang="en-US" b="0" dirty="0">
                <a:effectLst/>
                <a:latin typeface="Avenir Next LT Pro (Body)"/>
              </a:rPr>
              <a:t>and </a:t>
            </a:r>
            <a:r>
              <a:rPr lang="en-US" sz="1800" i="1" dirty="0"/>
              <a:t>a</a:t>
            </a:r>
            <a:r>
              <a:rPr lang="en-US" sz="1800" i="1" baseline="-25000" dirty="0"/>
              <a:t>t</a:t>
            </a:r>
            <a:endParaRPr lang="en-US" sz="1800" dirty="0"/>
          </a:p>
          <a:p>
            <a:pPr marL="342900" indent="-342900">
              <a:buAutoNum type="arabicPeriod"/>
            </a:pPr>
            <a:endParaRPr lang="en-US" dirty="0">
              <a:latin typeface="Avenir Next LT Pro (Body)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931AD0-F252-4C9A-9A17-2254A0BA1F2D}"/>
              </a:ext>
            </a:extLst>
          </p:cNvPr>
          <p:cNvSpPr txBox="1"/>
          <p:nvPr/>
        </p:nvSpPr>
        <p:spPr>
          <a:xfrm>
            <a:off x="331418" y="4641353"/>
            <a:ext cx="793432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Given: </a:t>
            </a:r>
            <a:r>
              <a:rPr lang="en-US" sz="2000" i="1" dirty="0"/>
              <a:t>a</a:t>
            </a:r>
            <a:r>
              <a:rPr lang="en-US" sz="2000" i="1" baseline="-25000" dirty="0"/>
              <a:t>t</a:t>
            </a:r>
            <a:r>
              <a:rPr lang="en-US" sz="2000" dirty="0"/>
              <a:t>, </a:t>
            </a:r>
            <a:r>
              <a:rPr lang="en-US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Φ</a:t>
            </a:r>
            <a:r>
              <a:rPr lang="en-US" sz="2000" dirty="0"/>
              <a:t> (</a:t>
            </a:r>
            <a:r>
              <a:rPr lang="en-US" sz="2000" i="1" dirty="0" err="1"/>
              <a:t>s</a:t>
            </a:r>
            <a:r>
              <a:rPr lang="en-US" sz="2000" i="1" baseline="-25000" dirty="0" err="1"/>
              <a:t>t</a:t>
            </a:r>
            <a:r>
              <a:rPr lang="en-US" sz="2000" dirty="0"/>
              <a:t>), and, </a:t>
            </a:r>
            <a:r>
              <a:rPr lang="en-US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Φ</a:t>
            </a:r>
            <a:r>
              <a:rPr lang="en-US" sz="2000" dirty="0"/>
              <a:t> (</a:t>
            </a:r>
            <a:r>
              <a:rPr lang="en-US" sz="2000" i="1" dirty="0"/>
              <a:t>s</a:t>
            </a:r>
            <a:r>
              <a:rPr lang="en-US" sz="2000" i="1" baseline="-25000" dirty="0"/>
              <a:t>t+1</a:t>
            </a:r>
            <a:r>
              <a:rPr lang="en-US" sz="2000" dirty="0"/>
              <a:t>) </a:t>
            </a:r>
          </a:p>
          <a:p>
            <a:pPr marL="342900" indent="-342900">
              <a:buFontTx/>
              <a:buAutoNum type="arabicPeriod"/>
            </a:pPr>
            <a:r>
              <a:rPr lang="en-US" dirty="0"/>
              <a:t>Network predicts      (</a:t>
            </a:r>
            <a:r>
              <a:rPr lang="en-US" i="1" dirty="0"/>
              <a:t>s</a:t>
            </a:r>
            <a:r>
              <a:rPr lang="en-US" i="1" baseline="-25000" dirty="0"/>
              <a:t>t+1</a:t>
            </a:r>
            <a:r>
              <a:rPr lang="en-US" dirty="0"/>
              <a:t>) </a:t>
            </a:r>
          </a:p>
          <a:p>
            <a:pPr marL="342900" indent="-342900">
              <a:buAutoNum type="arabicPeriod"/>
            </a:pPr>
            <a:r>
              <a:rPr lang="en-US" dirty="0"/>
              <a:t>Network optimizes the loss between 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Φ</a:t>
            </a:r>
            <a:r>
              <a:rPr lang="en-US" dirty="0"/>
              <a:t> (</a:t>
            </a:r>
            <a:r>
              <a:rPr lang="en-US" i="1" dirty="0"/>
              <a:t>s</a:t>
            </a:r>
            <a:r>
              <a:rPr lang="en-US" i="1" baseline="-25000" dirty="0"/>
              <a:t>t+1</a:t>
            </a:r>
            <a:r>
              <a:rPr lang="en-US" dirty="0"/>
              <a:t>) and      (</a:t>
            </a:r>
            <a:r>
              <a:rPr lang="en-US" i="1" dirty="0"/>
              <a:t>s</a:t>
            </a:r>
            <a:r>
              <a:rPr lang="en-US" i="1" baseline="-25000" dirty="0"/>
              <a:t>t+1</a:t>
            </a:r>
            <a:r>
              <a:rPr lang="en-US" dirty="0"/>
              <a:t>)</a:t>
            </a:r>
            <a:endParaRPr lang="en-US" dirty="0">
              <a:latin typeface="Avenir Next LT Pro (Body)"/>
            </a:endParaRPr>
          </a:p>
        </p:txBody>
      </p:sp>
      <p:pic>
        <p:nvPicPr>
          <p:cNvPr id="3076" name="Picture 4" descr="Phi hat">
            <a:extLst>
              <a:ext uri="{FF2B5EF4-FFF2-40B4-BE49-F238E27FC236}">
                <a16:creationId xmlns:a16="http://schemas.microsoft.com/office/drawing/2014/main" id="{2E60BD93-25ED-455C-B307-50F875B59C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4724" y="5013139"/>
            <a:ext cx="161879" cy="235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Phi hat">
            <a:extLst>
              <a:ext uri="{FF2B5EF4-FFF2-40B4-BE49-F238E27FC236}">
                <a16:creationId xmlns:a16="http://schemas.microsoft.com/office/drawing/2014/main" id="{BC4934D8-4482-4A13-9414-0C20F43122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9731" y="5292989"/>
            <a:ext cx="161879" cy="235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770DFF1-ED9F-4E06-A346-381823F7E5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4550" y="3035148"/>
            <a:ext cx="3909399" cy="345215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FD38141-17B4-45E4-A0D5-F74E52A8E730}"/>
              </a:ext>
            </a:extLst>
          </p:cNvPr>
          <p:cNvSpPr txBox="1"/>
          <p:nvPr/>
        </p:nvSpPr>
        <p:spPr>
          <a:xfrm>
            <a:off x="331418" y="5770355"/>
            <a:ext cx="13918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 err="1"/>
              <a:t>r</a:t>
            </a:r>
            <a:r>
              <a:rPr lang="en-US" sz="2400" b="1" i="1" baseline="-25000" dirty="0" err="1"/>
              <a:t>t</a:t>
            </a:r>
            <a:r>
              <a:rPr lang="en-US" sz="2400" b="1" i="1" baseline="30000" dirty="0" err="1"/>
              <a:t>i</a:t>
            </a:r>
            <a:r>
              <a:rPr lang="en-US" sz="2400" b="1" dirty="0"/>
              <a:t> Value</a:t>
            </a:r>
            <a:endParaRPr lang="en-US" sz="2400" b="1" i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11E2AD5-A2AB-40E4-ACAD-AC199239BA32}"/>
              </a:ext>
            </a:extLst>
          </p:cNvPr>
          <p:cNvSpPr txBox="1"/>
          <p:nvPr/>
        </p:nvSpPr>
        <p:spPr>
          <a:xfrm>
            <a:off x="331418" y="6252119"/>
            <a:ext cx="79343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venir Next LT Pro (Body)"/>
              </a:rPr>
              <a:t>The intrinsic reward is the difference between 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Φ</a:t>
            </a:r>
            <a:r>
              <a:rPr lang="en-US" dirty="0"/>
              <a:t> (</a:t>
            </a:r>
            <a:r>
              <a:rPr lang="en-US" i="1" dirty="0"/>
              <a:t>s</a:t>
            </a:r>
            <a:r>
              <a:rPr lang="en-US" i="1" baseline="-25000" dirty="0"/>
              <a:t>t+1</a:t>
            </a:r>
            <a:r>
              <a:rPr lang="en-US" dirty="0"/>
              <a:t>) and      (</a:t>
            </a:r>
            <a:r>
              <a:rPr lang="en-US" i="1" dirty="0"/>
              <a:t>s</a:t>
            </a:r>
            <a:r>
              <a:rPr lang="en-US" i="1" baseline="-25000" dirty="0"/>
              <a:t>t+1</a:t>
            </a:r>
            <a:r>
              <a:rPr lang="en-US" dirty="0"/>
              <a:t>)</a:t>
            </a:r>
            <a:r>
              <a:rPr lang="en-US" dirty="0">
                <a:latin typeface="Avenir Next LT Pro (Body)"/>
              </a:rPr>
              <a:t> </a:t>
            </a:r>
          </a:p>
        </p:txBody>
      </p:sp>
      <p:pic>
        <p:nvPicPr>
          <p:cNvPr id="18" name="Picture 4" descr="Phi hat">
            <a:extLst>
              <a:ext uri="{FF2B5EF4-FFF2-40B4-BE49-F238E27FC236}">
                <a16:creationId xmlns:a16="http://schemas.microsoft.com/office/drawing/2014/main" id="{1E64845F-7D6B-40DE-86CC-7C070B476B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4892" y="6319055"/>
            <a:ext cx="161879" cy="235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1999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2F2DC-8195-4327-BBF0-5C5C28F9B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2DC4EE-3F7F-469F-81CA-ABD42EC3E0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r>
              <a:rPr lang="en-US" sz="3200" dirty="0"/>
              <a:t>Introduction</a:t>
            </a:r>
          </a:p>
          <a:p>
            <a:r>
              <a:rPr lang="en-US" sz="3200" dirty="0">
                <a:solidFill>
                  <a:schemeClr val="bg1">
                    <a:lumMod val="65000"/>
                  </a:schemeClr>
                </a:solidFill>
              </a:rPr>
              <a:t>Multi-Agent Reinforcement Learning</a:t>
            </a:r>
          </a:p>
          <a:p>
            <a:r>
              <a:rPr lang="en-US" sz="3200" dirty="0">
                <a:solidFill>
                  <a:schemeClr val="bg1">
                    <a:lumMod val="65000"/>
                  </a:schemeClr>
                </a:solidFill>
              </a:rPr>
              <a:t>Learning to Teach in Cooperative MARL</a:t>
            </a:r>
          </a:p>
          <a:p>
            <a:r>
              <a:rPr lang="en-US" sz="3200" dirty="0">
                <a:solidFill>
                  <a:schemeClr val="bg1">
                    <a:lumMod val="65000"/>
                  </a:schemeClr>
                </a:solidFill>
              </a:rPr>
              <a:t>Encouraging Exploration</a:t>
            </a:r>
          </a:p>
          <a:p>
            <a:r>
              <a:rPr lang="en-US" sz="3200" dirty="0">
                <a:solidFill>
                  <a:schemeClr val="bg1">
                    <a:lumMod val="65000"/>
                  </a:schemeClr>
                </a:solidFill>
              </a:rPr>
              <a:t>MARL Applied to a Cool Heist Game Environment</a:t>
            </a:r>
          </a:p>
        </p:txBody>
      </p:sp>
    </p:spTree>
    <p:extLst>
      <p:ext uri="{BB962C8B-B14F-4D97-AF65-F5344CB8AC3E}">
        <p14:creationId xmlns:p14="http://schemas.microsoft.com/office/powerpoint/2010/main" val="11739012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E4970C-AEC7-43FA-AF1F-A368DEFFA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CF6A6B-7B11-4AE5-BA4F-0900A978BF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3984" y="2478024"/>
            <a:ext cx="10919712" cy="38313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Games (Super Mario Bros &amp; </a:t>
            </a:r>
            <a:r>
              <a:rPr lang="en-US" sz="2400" dirty="0" err="1"/>
              <a:t>VizDoom</a:t>
            </a:r>
            <a:r>
              <a:rPr lang="en-US" sz="2400" dirty="0"/>
              <a:t>) were played with different settings</a:t>
            </a:r>
          </a:p>
          <a:p>
            <a:pPr marL="0" indent="0">
              <a:buNone/>
            </a:pPr>
            <a:endParaRPr lang="en-US" sz="1400" dirty="0"/>
          </a:p>
          <a:p>
            <a:r>
              <a:rPr lang="en-US" sz="2200" b="1" dirty="0"/>
              <a:t>Sparsity</a:t>
            </a:r>
            <a:r>
              <a:rPr lang="en-US" sz="2200" dirty="0"/>
              <a:t> of rewards impacted ICM+A3C less than baseline A3C model</a:t>
            </a:r>
          </a:p>
          <a:p>
            <a:r>
              <a:rPr lang="en-US" sz="2200" dirty="0"/>
              <a:t>Stochastic </a:t>
            </a:r>
            <a:r>
              <a:rPr lang="en-US" sz="2200" b="1" dirty="0"/>
              <a:t>noise</a:t>
            </a:r>
            <a:r>
              <a:rPr lang="en-US" sz="2200" dirty="0"/>
              <a:t> in games did not worsen the output of ICM+A3C</a:t>
            </a:r>
          </a:p>
          <a:p>
            <a:r>
              <a:rPr lang="en-US" sz="2200" dirty="0"/>
              <a:t>Agents trained with ICM+A3C </a:t>
            </a:r>
            <a:r>
              <a:rPr lang="en-US" sz="2200" b="1" dirty="0"/>
              <a:t>explored</a:t>
            </a:r>
            <a:r>
              <a:rPr lang="en-US" sz="2200" dirty="0"/>
              <a:t> more states than other methods</a:t>
            </a:r>
          </a:p>
          <a:p>
            <a:r>
              <a:rPr lang="en-US" sz="2200" dirty="0"/>
              <a:t>Agent trained on one level is able to </a:t>
            </a:r>
            <a:r>
              <a:rPr lang="en-US" sz="2200" b="1" dirty="0"/>
              <a:t>generalize</a:t>
            </a:r>
            <a:r>
              <a:rPr lang="en-US" sz="2200" dirty="0"/>
              <a:t> to another level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99FB47-6953-4EE1-994D-8D4397B0C4A6}"/>
              </a:ext>
            </a:extLst>
          </p:cNvPr>
          <p:cNvSpPr txBox="1"/>
          <p:nvPr/>
        </p:nvSpPr>
        <p:spPr>
          <a:xfrm>
            <a:off x="3639417" y="25843"/>
            <a:ext cx="80291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https://pathak22.github.io/noreward-rl/resources/icml17.pdf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5F01C5-2DFE-4549-BD66-A32999E51A18}"/>
              </a:ext>
            </a:extLst>
          </p:cNvPr>
          <p:cNvSpPr txBox="1"/>
          <p:nvPr/>
        </p:nvSpPr>
        <p:spPr>
          <a:xfrm>
            <a:off x="363984" y="5734974"/>
            <a:ext cx="1138117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/>
              <a:t>Overall: </a:t>
            </a:r>
            <a:r>
              <a:rPr lang="en-US" sz="2200" dirty="0"/>
              <a:t>In games where there is a delay between action and reward, or just a lack of</a:t>
            </a:r>
          </a:p>
          <a:p>
            <a:r>
              <a:rPr lang="en-US" sz="2200" dirty="0"/>
              <a:t>	   rewards, ICM shows the ability to entice agents to explore heavily</a:t>
            </a:r>
          </a:p>
        </p:txBody>
      </p:sp>
    </p:spTree>
    <p:extLst>
      <p:ext uri="{BB962C8B-B14F-4D97-AF65-F5344CB8AC3E}">
        <p14:creationId xmlns:p14="http://schemas.microsoft.com/office/powerpoint/2010/main" val="2778846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2F2DC-8195-4327-BBF0-5C5C28F9B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2DC4EE-3F7F-469F-81CA-ABD42EC3E0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r>
              <a:rPr lang="en-US" sz="3200" dirty="0">
                <a:solidFill>
                  <a:schemeClr val="bg1">
                    <a:lumMod val="65000"/>
                  </a:schemeClr>
                </a:solidFill>
              </a:rPr>
              <a:t>Introduction</a:t>
            </a:r>
          </a:p>
          <a:p>
            <a:r>
              <a:rPr lang="en-US" sz="3200" dirty="0">
                <a:solidFill>
                  <a:schemeClr val="bg1">
                    <a:lumMod val="65000"/>
                  </a:schemeClr>
                </a:solidFill>
              </a:rPr>
              <a:t>Multi-Agent Reinforcement Learning</a:t>
            </a:r>
          </a:p>
          <a:p>
            <a:r>
              <a:rPr lang="en-US" sz="3200" dirty="0">
                <a:solidFill>
                  <a:schemeClr val="bg1">
                    <a:lumMod val="65000"/>
                  </a:schemeClr>
                </a:solidFill>
              </a:rPr>
              <a:t>Learning to Teach in Cooperative MARL</a:t>
            </a:r>
          </a:p>
          <a:p>
            <a:r>
              <a:rPr lang="en-US" sz="3200" dirty="0">
                <a:solidFill>
                  <a:schemeClr val="bg1">
                    <a:lumMod val="65000"/>
                  </a:schemeClr>
                </a:solidFill>
              </a:rPr>
              <a:t>Encouraging Exploration</a:t>
            </a:r>
          </a:p>
          <a:p>
            <a:r>
              <a:rPr lang="en-US" sz="3200" dirty="0"/>
              <a:t>MARL Applied to a Cool Heist Game Environment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73A49E-21EE-40E7-BE5C-A4E2A84C510E}"/>
              </a:ext>
            </a:extLst>
          </p:cNvPr>
          <p:cNvSpPr txBox="1"/>
          <p:nvPr/>
        </p:nvSpPr>
        <p:spPr>
          <a:xfrm>
            <a:off x="356587" y="6172200"/>
            <a:ext cx="114788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i="0" dirty="0">
                <a:solidFill>
                  <a:srgbClr val="000000"/>
                </a:solidFill>
                <a:effectLst/>
                <a:latin typeface="Lucida Grande"/>
              </a:rPr>
              <a:t>Leveraging Procedural Generation to Benchmark Reinforcement Learning</a:t>
            </a:r>
            <a:r>
              <a:rPr lang="en-US" sz="1400" i="0" dirty="0">
                <a:solidFill>
                  <a:srgbClr val="000000"/>
                </a:solidFill>
                <a:effectLst/>
                <a:latin typeface="Lucida Grande"/>
              </a:rPr>
              <a:t>: arXiv:1912.01588</a:t>
            </a:r>
            <a:endParaRPr lang="en-US" sz="1400" b="1" i="0" dirty="0">
              <a:solidFill>
                <a:srgbClr val="000000"/>
              </a:solidFill>
              <a:effectLst/>
              <a:latin typeface="Lucida Grande"/>
            </a:endParaRPr>
          </a:p>
        </p:txBody>
      </p:sp>
    </p:spTree>
    <p:extLst>
      <p:ext uri="{BB962C8B-B14F-4D97-AF65-F5344CB8AC3E}">
        <p14:creationId xmlns:p14="http://schemas.microsoft.com/office/powerpoint/2010/main" val="18517880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B357B-95AB-4CEC-932C-A7E0A44D26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Monaco: What's Yours Is Mine</a:t>
            </a:r>
          </a:p>
        </p:txBody>
      </p:sp>
      <p:pic>
        <p:nvPicPr>
          <p:cNvPr id="5122" name="Picture 2" descr="Review: Monaco: What's Yours is Mine">
            <a:extLst>
              <a:ext uri="{FF2B5EF4-FFF2-40B4-BE49-F238E27FC236}">
                <a16:creationId xmlns:a16="http://schemas.microsoft.com/office/drawing/2014/main" id="{085E92D2-CF7B-4B87-8671-D96A7DABC2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" y="1805561"/>
            <a:ext cx="5905500" cy="3324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Let's Try Monaco Multiplayer - YouTube">
            <a:extLst>
              <a:ext uri="{FF2B5EF4-FFF2-40B4-BE49-F238E27FC236}">
                <a16:creationId xmlns:a16="http://schemas.microsoft.com/office/drawing/2014/main" id="{26B9D0C3-41CA-48B0-A513-A245406AAF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805560"/>
            <a:ext cx="5909734" cy="3324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B808B63-FD76-4520-ABBC-B61C108414CB}"/>
              </a:ext>
            </a:extLst>
          </p:cNvPr>
          <p:cNvSpPr txBox="1"/>
          <p:nvPr/>
        </p:nvSpPr>
        <p:spPr>
          <a:xfrm>
            <a:off x="639192" y="5539665"/>
            <a:ext cx="964167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Setting: </a:t>
            </a:r>
            <a:r>
              <a:rPr lang="en-US" sz="2000" dirty="0"/>
              <a:t>A group of convicts are attempting to escape an environment</a:t>
            </a:r>
          </a:p>
          <a:p>
            <a:r>
              <a:rPr lang="en-US" sz="2000" b="1" dirty="0"/>
              <a:t>Constraints: </a:t>
            </a:r>
            <a:r>
              <a:rPr lang="en-US" sz="2000" dirty="0"/>
              <a:t>Each person has a different role, and can only access certain objects</a:t>
            </a:r>
          </a:p>
          <a:p>
            <a:r>
              <a:rPr lang="en-US" sz="2000" b="1" dirty="0"/>
              <a:t>Overall: </a:t>
            </a:r>
            <a:r>
              <a:rPr lang="en-US" sz="2000" dirty="0"/>
              <a:t>Everyone needs to coordinate every level to reach the goal together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FFB022-D4B5-4D52-A3A0-8ACF74408221}"/>
              </a:ext>
            </a:extLst>
          </p:cNvPr>
          <p:cNvSpPr txBox="1"/>
          <p:nvPr/>
        </p:nvSpPr>
        <p:spPr>
          <a:xfrm>
            <a:off x="7168428" y="5167508"/>
            <a:ext cx="37648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https://www.youtube.com/watch?v=Gl0RBSAPpDg</a:t>
            </a:r>
            <a:endParaRPr lang="en-US" sz="1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662FCF-F2C5-409A-9DBA-114E3A6E8C39}"/>
              </a:ext>
            </a:extLst>
          </p:cNvPr>
          <p:cNvSpPr txBox="1"/>
          <p:nvPr/>
        </p:nvSpPr>
        <p:spPr>
          <a:xfrm>
            <a:off x="36918" y="5167509"/>
            <a:ext cx="62126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https://pixelrelated.net/2013/05/10/monaco-whats-yours-is-mine-review-oceans-four/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7913238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226686-4F7B-4B55-9A8A-7F5D3C0141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OpenAI’s</a:t>
            </a:r>
            <a:r>
              <a:rPr lang="en-US" dirty="0"/>
              <a:t> Heist </a:t>
            </a:r>
            <a:r>
              <a:rPr lang="en-US" dirty="0" err="1"/>
              <a:t>Procgen</a:t>
            </a:r>
            <a:r>
              <a:rPr lang="en-US" dirty="0"/>
              <a:t> Environment</a:t>
            </a:r>
          </a:p>
        </p:txBody>
      </p:sp>
      <p:pic>
        <p:nvPicPr>
          <p:cNvPr id="4" name="env_heist">
            <a:hlinkClick r:id="" action="ppaction://media"/>
            <a:extLst>
              <a:ext uri="{FF2B5EF4-FFF2-40B4-BE49-F238E27FC236}">
                <a16:creationId xmlns:a16="http://schemas.microsoft.com/office/drawing/2014/main" id="{B34993FF-1999-4B98-B8A8-08C4FB68223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583009" y="2234952"/>
            <a:ext cx="4224291" cy="422429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218586A-E3D3-4F78-99ED-DB64F9953979}"/>
              </a:ext>
            </a:extLst>
          </p:cNvPr>
          <p:cNvSpPr txBox="1"/>
          <p:nvPr/>
        </p:nvSpPr>
        <p:spPr>
          <a:xfrm>
            <a:off x="310718" y="2467992"/>
            <a:ext cx="7216591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Setting: </a:t>
            </a:r>
            <a:r>
              <a:rPr lang="en-US" dirty="0"/>
              <a:t>A single agent is attempting to get to the diamond</a:t>
            </a:r>
          </a:p>
          <a:p>
            <a:endParaRPr lang="en-US" dirty="0"/>
          </a:p>
          <a:p>
            <a:r>
              <a:rPr lang="en-US" b="1" dirty="0"/>
              <a:t>Constraints: </a:t>
            </a:r>
            <a:r>
              <a:rPr lang="en-US" dirty="0"/>
              <a:t>Agent must collect colored key before opening doors</a:t>
            </a:r>
          </a:p>
          <a:p>
            <a:endParaRPr lang="en-US" b="1" dirty="0"/>
          </a:p>
          <a:p>
            <a:r>
              <a:rPr lang="en-US" b="1" dirty="0"/>
              <a:t>Levels: </a:t>
            </a:r>
            <a:r>
              <a:rPr lang="en-US" dirty="0" err="1"/>
              <a:t>Procgen</a:t>
            </a:r>
            <a:r>
              <a:rPr lang="en-US" dirty="0"/>
              <a:t> procedurally generates levels randomly</a:t>
            </a:r>
          </a:p>
          <a:p>
            <a:endParaRPr lang="en-US" dirty="0"/>
          </a:p>
          <a:p>
            <a:r>
              <a:rPr lang="en-US" b="1" dirty="0"/>
              <a:t>Overall: 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Difficult problem because of lack of rewards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Must be able to generalize because env is random</a:t>
            </a:r>
          </a:p>
          <a:p>
            <a:endParaRPr lang="en-US" dirty="0"/>
          </a:p>
          <a:p>
            <a:r>
              <a:rPr lang="en-US" b="1" dirty="0" err="1"/>
              <a:t>OpenAI’s</a:t>
            </a:r>
            <a:r>
              <a:rPr lang="en-US" b="1" dirty="0"/>
              <a:t> baseline in order to generalize: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PPO w/ IMPALA CNN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200M timesteps on 100M different levels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~24 GPU hours </a:t>
            </a:r>
            <a:r>
              <a:rPr lang="en-US" dirty="0">
                <a:sym typeface="Wingdings" panose="05000000000000000000" pitchFamily="2" charset="2"/>
              </a:rPr>
              <a:t>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809074-71BE-4F08-A7FD-BCAD8B7BEF30}"/>
              </a:ext>
            </a:extLst>
          </p:cNvPr>
          <p:cNvSpPr txBox="1"/>
          <p:nvPr/>
        </p:nvSpPr>
        <p:spPr>
          <a:xfrm>
            <a:off x="7690759" y="6550223"/>
            <a:ext cx="40087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https://openai.com/blog/procgen-benchmark/</a:t>
            </a:r>
            <a:endParaRPr lang="en-US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51384B-B6DF-4EF8-B8A8-A2BDA1993AF1}"/>
              </a:ext>
            </a:extLst>
          </p:cNvPr>
          <p:cNvSpPr txBox="1"/>
          <p:nvPr/>
        </p:nvSpPr>
        <p:spPr>
          <a:xfrm rot="19633436">
            <a:off x="1305497" y="3485358"/>
            <a:ext cx="89420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solidFill>
                  <a:srgbClr val="C00000"/>
                </a:solidFill>
              </a:rPr>
              <a:t>CHALLENGE ACCEPTED!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A2FF1B-92A2-4CD9-AB23-D3A469062808}"/>
              </a:ext>
            </a:extLst>
          </p:cNvPr>
          <p:cNvSpPr txBox="1"/>
          <p:nvPr/>
        </p:nvSpPr>
        <p:spPr>
          <a:xfrm>
            <a:off x="3639417" y="25843"/>
            <a:ext cx="80291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https://arxiv.org/abs/1912.01588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6243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3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" fill="hold">
                      <p:stCondLst>
                        <p:cond delay="0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2D091-A5D0-4B96-8702-4E6235698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State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339A27F-5768-4D62-BC57-749BD8B148A3}"/>
              </a:ext>
            </a:extLst>
          </p:cNvPr>
          <p:cNvSpPr txBox="1"/>
          <p:nvPr/>
        </p:nvSpPr>
        <p:spPr>
          <a:xfrm>
            <a:off x="310718" y="2467992"/>
            <a:ext cx="8243219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Network: </a:t>
            </a:r>
            <a:r>
              <a:rPr lang="en-US" dirty="0"/>
              <a:t>Baseline</a:t>
            </a:r>
            <a:r>
              <a:rPr lang="en-US" b="1" dirty="0"/>
              <a:t> </a:t>
            </a:r>
            <a:r>
              <a:rPr lang="en-US" dirty="0"/>
              <a:t>IMPALA CNN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3 Convolutional Sequences (CS)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1 CS = 2D Conv -&gt; Max Pooling -&gt; Residual Block -&gt; Residual Block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1 Residual Block = 2x 2D Conv w/ </a:t>
            </a:r>
            <a:r>
              <a:rPr lang="en-US" dirty="0" err="1"/>
              <a:t>ReLU</a:t>
            </a:r>
            <a:r>
              <a:rPr lang="en-US" dirty="0"/>
              <a:t> activations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Overall: </a:t>
            </a:r>
            <a:r>
              <a:rPr lang="en-US" dirty="0"/>
              <a:t>18 layers</a:t>
            </a:r>
            <a:endParaRPr lang="en-US" b="1" dirty="0"/>
          </a:p>
          <a:p>
            <a:endParaRPr lang="en-US" dirty="0"/>
          </a:p>
          <a:p>
            <a:r>
              <a:rPr lang="en-US" b="1" dirty="0"/>
              <a:t>Method: </a:t>
            </a:r>
            <a:r>
              <a:rPr lang="en-US" dirty="0"/>
              <a:t>PPO w/ </a:t>
            </a:r>
            <a:r>
              <a:rPr lang="en-US" dirty="0" err="1"/>
              <a:t>Tensorflow</a:t>
            </a:r>
            <a:r>
              <a:rPr lang="en-US" dirty="0"/>
              <a:t> backend using </a:t>
            </a:r>
            <a:r>
              <a:rPr lang="en-US" dirty="0" err="1"/>
              <a:t>OpenAI’s</a:t>
            </a:r>
            <a:r>
              <a:rPr lang="en-US" dirty="0"/>
              <a:t> baselines</a:t>
            </a:r>
          </a:p>
          <a:p>
            <a:endParaRPr lang="en-US" dirty="0"/>
          </a:p>
          <a:p>
            <a:r>
              <a:rPr lang="en-US" b="1" dirty="0"/>
              <a:t>Training: </a:t>
            </a:r>
            <a:r>
              <a:rPr lang="en-US" dirty="0"/>
              <a:t>25M timesteps on 10M levels on Google </a:t>
            </a:r>
            <a:r>
              <a:rPr lang="en-US" dirty="0" err="1"/>
              <a:t>Colab</a:t>
            </a:r>
            <a:r>
              <a:rPr lang="en-US" dirty="0"/>
              <a:t> for ~6 hours</a:t>
            </a:r>
            <a:endParaRPr lang="en-US" b="1" dirty="0"/>
          </a:p>
          <a:p>
            <a:endParaRPr lang="en-US" b="1" dirty="0"/>
          </a:p>
          <a:p>
            <a:r>
              <a:rPr lang="en-US" b="1" dirty="0"/>
              <a:t>Problems: </a:t>
            </a:r>
            <a:r>
              <a:rPr lang="en-US" dirty="0"/>
              <a:t>Net is too big, and did not run for enough timesteps to generalize</a:t>
            </a:r>
            <a:endParaRPr lang="en-US" b="1" dirty="0"/>
          </a:p>
        </p:txBody>
      </p:sp>
      <p:pic>
        <p:nvPicPr>
          <p:cNvPr id="7" name="heist_agent_run">
            <a:hlinkClick r:id="" action="ppaction://media"/>
            <a:extLst>
              <a:ext uri="{FF2B5EF4-FFF2-40B4-BE49-F238E27FC236}">
                <a16:creationId xmlns:a16="http://schemas.microsoft.com/office/drawing/2014/main" id="{909318C2-7603-4190-8711-22C42F32656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154018" y="2989217"/>
            <a:ext cx="2504553" cy="2504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780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1428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91D344-838E-446E-9EDD-4E14FD5F8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DB7775-912A-4ACE-8A4B-E0B060FC61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 dirty="0"/>
              <a:t>Modify network</a:t>
            </a:r>
          </a:p>
          <a:p>
            <a:pPr lvl="1"/>
            <a:r>
              <a:rPr lang="en-US" dirty="0"/>
              <a:t>Use fewer residual blocks and convolutional sequences</a:t>
            </a:r>
          </a:p>
          <a:p>
            <a:pPr lvl="1"/>
            <a:r>
              <a:rPr lang="en-US" dirty="0"/>
              <a:t>Add LSTM to end of CNN to push for memory </a:t>
            </a:r>
          </a:p>
          <a:p>
            <a:pPr marL="514350" indent="-514350">
              <a:buAutoNum type="arabicPeriod"/>
            </a:pPr>
            <a:r>
              <a:rPr lang="en-US" dirty="0"/>
              <a:t>Retrain with more available levels (100M)</a:t>
            </a:r>
          </a:p>
          <a:p>
            <a:pPr marL="514350" indent="-514350">
              <a:buAutoNum type="arabicPeriod"/>
            </a:pPr>
            <a:r>
              <a:rPr lang="en-US" dirty="0"/>
              <a:t>Modify environment:</a:t>
            </a:r>
          </a:p>
          <a:p>
            <a:pPr lvl="1"/>
            <a:r>
              <a:rPr lang="en-US" dirty="0"/>
              <a:t>Modify reward to entice agent to collect keys</a:t>
            </a:r>
          </a:p>
          <a:p>
            <a:pPr lvl="1"/>
            <a:r>
              <a:rPr lang="en-US" dirty="0"/>
              <a:t>Add support for MARL &amp; drive exploration and collaboration </a:t>
            </a:r>
          </a:p>
        </p:txBody>
      </p:sp>
    </p:spTree>
    <p:extLst>
      <p:ext uri="{BB962C8B-B14F-4D97-AF65-F5344CB8AC3E}">
        <p14:creationId xmlns:p14="http://schemas.microsoft.com/office/powerpoint/2010/main" val="2882625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Reinforcement Learning | Programmer Humor Meme on ME.ME">
            <a:extLst>
              <a:ext uri="{FF2B5EF4-FFF2-40B4-BE49-F238E27FC236}">
                <a16:creationId xmlns:a16="http://schemas.microsoft.com/office/drawing/2014/main" id="{4283A056-961C-4697-8108-B7BC8FAFC4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2245" y="352564"/>
            <a:ext cx="5047510" cy="5824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56B8535-6DC0-4FEC-8E71-58EEC15BB549}"/>
              </a:ext>
            </a:extLst>
          </p:cNvPr>
          <p:cNvSpPr txBox="1"/>
          <p:nvPr/>
        </p:nvSpPr>
        <p:spPr>
          <a:xfrm>
            <a:off x="2752841" y="6139984"/>
            <a:ext cx="66863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https://me.me/i/reinforcement-learning-ac1b289d0f454935b8bd60b458df07ef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10690915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E3C63C-F740-455D-A507-7F03B18CC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9600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7994218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F9A863-5DBD-4F78-9AF3-F6C4C622D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little bit about myself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081C8E-E83D-4B8E-A9A1-FA804494B8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Rising senior studying computer engineering</a:t>
            </a:r>
          </a:p>
          <a:p>
            <a:r>
              <a:rPr lang="en-US" dirty="0"/>
              <a:t>Currently interning at Qualcomm for the summer</a:t>
            </a:r>
          </a:p>
          <a:p>
            <a:r>
              <a:rPr lang="en-US" dirty="0"/>
              <a:t>Originally from Pittsburgh, PA</a:t>
            </a:r>
          </a:p>
          <a:p>
            <a:r>
              <a:rPr lang="en-US" dirty="0"/>
              <a:t>Favorites</a:t>
            </a:r>
          </a:p>
          <a:p>
            <a:pPr lvl="1"/>
            <a:r>
              <a:rPr lang="en-US" dirty="0"/>
              <a:t>Color: </a:t>
            </a:r>
            <a:r>
              <a:rPr lang="en-US" b="1" dirty="0">
                <a:solidFill>
                  <a:srgbClr val="000080"/>
                </a:solidFill>
              </a:rPr>
              <a:t>Navy Blue</a:t>
            </a:r>
          </a:p>
          <a:p>
            <a:pPr lvl="1"/>
            <a:r>
              <a:rPr lang="en-US" dirty="0"/>
              <a:t>Food: Paneer</a:t>
            </a:r>
          </a:p>
          <a:p>
            <a:r>
              <a:rPr lang="en-US" dirty="0"/>
              <a:t>Started playing the violin in the third grade</a:t>
            </a:r>
          </a:p>
          <a:p>
            <a:endParaRPr lang="en-US" dirty="0"/>
          </a:p>
        </p:txBody>
      </p:sp>
      <p:pic>
        <p:nvPicPr>
          <p:cNvPr id="1026" name="Picture 2" descr="PSA: Stop using the wrong Illinois logos - The Champaign Room">
            <a:extLst>
              <a:ext uri="{FF2B5EF4-FFF2-40B4-BE49-F238E27FC236}">
                <a16:creationId xmlns:a16="http://schemas.microsoft.com/office/drawing/2014/main" id="{FB9A6E26-2CDD-402E-AE74-ED4AD01B43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6476" y="1258824"/>
            <a:ext cx="1177031" cy="1177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rand New: New Logo and Identity for Qualcomm by Interbrand">
            <a:extLst>
              <a:ext uri="{FF2B5EF4-FFF2-40B4-BE49-F238E27FC236}">
                <a16:creationId xmlns:a16="http://schemas.microsoft.com/office/drawing/2014/main" id="{BF3AECF1-512C-423A-8EE2-F92BCD2B17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9898" y="2673717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mazon.com : Pittsburgh 3 in 1 Logo Magnet 8&quot; : Everything Else">
            <a:extLst>
              <a:ext uri="{FF2B5EF4-FFF2-40B4-BE49-F238E27FC236}">
                <a16:creationId xmlns:a16="http://schemas.microsoft.com/office/drawing/2014/main" id="{A9A05EF8-BD61-4EE6-8C63-AB27DC09AF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6850" y="3978735"/>
            <a:ext cx="991531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Shahi Matar Paneer (Restaurant Style Shahi Paneer) Mughlai">
            <a:extLst>
              <a:ext uri="{FF2B5EF4-FFF2-40B4-BE49-F238E27FC236}">
                <a16:creationId xmlns:a16="http://schemas.microsoft.com/office/drawing/2014/main" id="{43A004D3-7D57-408E-B41F-F05E57CC26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7978" y="5399162"/>
            <a:ext cx="146304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91757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4A8D13-7028-426A-989B-83464E443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Over this summer, I was interested in learning more about…</a:t>
            </a:r>
          </a:p>
        </p:txBody>
      </p:sp>
      <p:pic>
        <p:nvPicPr>
          <p:cNvPr id="1026" name="Picture 2" descr="Individual, man, people, person icon">
            <a:extLst>
              <a:ext uri="{FF2B5EF4-FFF2-40B4-BE49-F238E27FC236}">
                <a16:creationId xmlns:a16="http://schemas.microsoft.com/office/drawing/2014/main" id="{2402A226-30BF-4D76-B4F4-C8A566E2F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29785"/>
            <a:ext cx="1811045" cy="1811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What Makes Collaborative Robots Ergonomic?">
            <a:extLst>
              <a:ext uri="{FF2B5EF4-FFF2-40B4-BE49-F238E27FC236}">
                <a16:creationId xmlns:a16="http://schemas.microsoft.com/office/drawing/2014/main" id="{36D420D5-B3E6-4027-9273-C653D825A0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6737" y="2407887"/>
            <a:ext cx="2226813" cy="1357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1B92331-B6B3-4958-9BA2-7625AD080BFF}"/>
              </a:ext>
            </a:extLst>
          </p:cNvPr>
          <p:cNvSpPr txBox="1"/>
          <p:nvPr/>
        </p:nvSpPr>
        <p:spPr>
          <a:xfrm>
            <a:off x="2545580" y="3783384"/>
            <a:ext cx="3329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Human-Robot Collaboration</a:t>
            </a:r>
          </a:p>
        </p:txBody>
      </p:sp>
      <p:pic>
        <p:nvPicPr>
          <p:cNvPr id="1036" name="Picture 12" descr="Trust icon Stock Vectors, Royalty Free Trust icon Illustrations ...">
            <a:extLst>
              <a:ext uri="{FF2B5EF4-FFF2-40B4-BE49-F238E27FC236}">
                <a16:creationId xmlns:a16="http://schemas.microsoft.com/office/drawing/2014/main" id="{4C7D04C4-46C7-4611-B525-E8EFB5DBC4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30" t="12873" r="19277" b="31618"/>
          <a:stretch/>
        </p:blipFill>
        <p:spPr bwMode="auto">
          <a:xfrm>
            <a:off x="7142793" y="2407887"/>
            <a:ext cx="1442803" cy="1380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F084A5A-BE45-4A15-913B-754D51BDB202}"/>
              </a:ext>
            </a:extLst>
          </p:cNvPr>
          <p:cNvSpPr txBox="1"/>
          <p:nvPr/>
        </p:nvSpPr>
        <p:spPr>
          <a:xfrm>
            <a:off x="6199632" y="3783815"/>
            <a:ext cx="3329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Modelling Trust in Robots </a:t>
            </a:r>
          </a:p>
        </p:txBody>
      </p:sp>
      <p:sp>
        <p:nvSpPr>
          <p:cNvPr id="6" name="Thought Bubble: Cloud 5">
            <a:extLst>
              <a:ext uri="{FF2B5EF4-FFF2-40B4-BE49-F238E27FC236}">
                <a16:creationId xmlns:a16="http://schemas.microsoft.com/office/drawing/2014/main" id="{0B378EF9-C84E-4F4F-999B-30B3F6EC9713}"/>
              </a:ext>
            </a:extLst>
          </p:cNvPr>
          <p:cNvSpPr/>
          <p:nvPr/>
        </p:nvSpPr>
        <p:spPr>
          <a:xfrm>
            <a:off x="1367160" y="1676426"/>
            <a:ext cx="10679837" cy="5079481"/>
          </a:xfrm>
          <a:prstGeom prst="cloudCallout">
            <a:avLst>
              <a:gd name="adj1" fmla="val -48370"/>
              <a:gd name="adj2" fmla="val 34759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40" name="Picture 16" descr="Work Group Icons - Download Free Vector Icons | Noun Project">
            <a:extLst>
              <a:ext uri="{FF2B5EF4-FFF2-40B4-BE49-F238E27FC236}">
                <a16:creationId xmlns:a16="http://schemas.microsoft.com/office/drawing/2014/main" id="{B601EB17-674E-4F1E-A073-9D63A33A8A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9638" y="4207289"/>
            <a:ext cx="1375497" cy="1375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CE54C0C-9194-4F14-932B-707C4C272EB2}"/>
              </a:ext>
            </a:extLst>
          </p:cNvPr>
          <p:cNvSpPr txBox="1"/>
          <p:nvPr/>
        </p:nvSpPr>
        <p:spPr>
          <a:xfrm>
            <a:off x="4291178" y="5636928"/>
            <a:ext cx="1312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MARL</a:t>
            </a:r>
          </a:p>
        </p:txBody>
      </p:sp>
      <p:pic>
        <p:nvPicPr>
          <p:cNvPr id="1042" name="Picture 18" descr="Exploration Icons - Download Free Vector Icons | Noun Project">
            <a:extLst>
              <a:ext uri="{FF2B5EF4-FFF2-40B4-BE49-F238E27FC236}">
                <a16:creationId xmlns:a16="http://schemas.microsoft.com/office/drawing/2014/main" id="{D6066A08-A209-4F43-B4A2-5C1F2114A9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6866" y="4194125"/>
            <a:ext cx="1442803" cy="1442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879664F-B904-455B-A5D3-EE1707617581}"/>
              </a:ext>
            </a:extLst>
          </p:cNvPr>
          <p:cNvSpPr txBox="1"/>
          <p:nvPr/>
        </p:nvSpPr>
        <p:spPr>
          <a:xfrm>
            <a:off x="6372745" y="5635830"/>
            <a:ext cx="18110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Encouraging Exploration</a:t>
            </a:r>
          </a:p>
        </p:txBody>
      </p:sp>
    </p:spTree>
    <p:extLst>
      <p:ext uri="{BB962C8B-B14F-4D97-AF65-F5344CB8AC3E}">
        <p14:creationId xmlns:p14="http://schemas.microsoft.com/office/powerpoint/2010/main" val="4142649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7" grpId="0"/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2F2DC-8195-4327-BBF0-5C5C28F9B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2DC4EE-3F7F-469F-81CA-ABD42EC3E0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r>
              <a:rPr lang="en-US" sz="3200" dirty="0">
                <a:solidFill>
                  <a:schemeClr val="bg1">
                    <a:lumMod val="65000"/>
                  </a:schemeClr>
                </a:solidFill>
              </a:rPr>
              <a:t>Introduction</a:t>
            </a:r>
          </a:p>
          <a:p>
            <a:r>
              <a:rPr lang="en-US" sz="3200" dirty="0"/>
              <a:t>Multi-Agent Reinforcement Learning</a:t>
            </a:r>
          </a:p>
          <a:p>
            <a:r>
              <a:rPr lang="en-US" sz="3200" dirty="0">
                <a:solidFill>
                  <a:schemeClr val="bg1">
                    <a:lumMod val="65000"/>
                  </a:schemeClr>
                </a:solidFill>
              </a:rPr>
              <a:t>Learning to Teach in Cooperative MARL</a:t>
            </a:r>
          </a:p>
          <a:p>
            <a:r>
              <a:rPr lang="en-US" sz="3200" dirty="0">
                <a:solidFill>
                  <a:schemeClr val="bg1">
                    <a:lumMod val="65000"/>
                  </a:schemeClr>
                </a:solidFill>
              </a:rPr>
              <a:t>Encouraging Exploration</a:t>
            </a:r>
          </a:p>
          <a:p>
            <a:r>
              <a:rPr lang="en-US" sz="3200" dirty="0">
                <a:solidFill>
                  <a:schemeClr val="bg1">
                    <a:lumMod val="65000"/>
                  </a:schemeClr>
                </a:solidFill>
              </a:rPr>
              <a:t>MARL Applied to a Cool Heist Game Environment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D2EC0A-A57D-4DB3-A9E9-A7CE59D2D73C}"/>
              </a:ext>
            </a:extLst>
          </p:cNvPr>
          <p:cNvSpPr txBox="1"/>
          <p:nvPr/>
        </p:nvSpPr>
        <p:spPr>
          <a:xfrm>
            <a:off x="133905" y="6172200"/>
            <a:ext cx="119241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0" i="0" dirty="0" err="1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Buşoniu</a:t>
            </a:r>
            <a:r>
              <a:rPr lang="en-US" sz="1400" b="0" i="0" dirty="0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 L., </a:t>
            </a:r>
            <a:r>
              <a:rPr lang="en-US" sz="1400" b="0" i="0" dirty="0" err="1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Babuška</a:t>
            </a:r>
            <a:r>
              <a:rPr lang="en-US" sz="1400" b="0" i="0" dirty="0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 R., De </a:t>
            </a:r>
            <a:r>
              <a:rPr lang="en-US" sz="1400" b="0" i="0" dirty="0" err="1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Schutter</a:t>
            </a:r>
            <a:r>
              <a:rPr lang="en-US" sz="1400" b="0" i="0" dirty="0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 B. (2010) </a:t>
            </a:r>
            <a:r>
              <a:rPr lang="en-US" sz="1400" b="1" i="0" dirty="0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Multi-agent Reinforcement Learning: An Overview</a:t>
            </a:r>
            <a:r>
              <a:rPr lang="en-US" sz="1400" b="0" i="0" dirty="0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. In: Srinivasan D., Jain L.C. (eds) Innovations in Multi-Agent Systems and Applications - 1. Studies in Computational Intelligence, vol 310. Springer, Berlin, Heidelberg. https://doi.org/10.1007/978-3-642-14435-6_7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2702189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014C6F-B8F5-4AAC-AFB9-FE25769D6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MARL problem?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F3F8EB-0247-4647-9E32-3421D8E47F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103120"/>
            <a:ext cx="10168128" cy="1268353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We can generalize the single-agent RL problem for multi-agents through a </a:t>
            </a:r>
            <a:r>
              <a:rPr lang="en-US" i="1" dirty="0"/>
              <a:t>Stochastic Game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F9560B-7840-4B43-86ED-91BC78797D2D}"/>
              </a:ext>
            </a:extLst>
          </p:cNvPr>
          <p:cNvSpPr txBox="1"/>
          <p:nvPr/>
        </p:nvSpPr>
        <p:spPr>
          <a:xfrm>
            <a:off x="363984" y="3486528"/>
            <a:ext cx="689795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latin typeface="Avenir Next LT Pro (Body)"/>
              </a:rPr>
              <a:t>n</a:t>
            </a:r>
            <a:r>
              <a:rPr lang="en-US" sz="2400" dirty="0">
                <a:latin typeface="Avenir Next LT Pro (Body)"/>
              </a:rPr>
              <a:t> – # of agents</a:t>
            </a:r>
          </a:p>
          <a:p>
            <a:r>
              <a:rPr lang="en-US" sz="2400" i="1" dirty="0">
                <a:latin typeface="Avenir Next LT Pro (Body)"/>
              </a:rPr>
              <a:t>X</a:t>
            </a:r>
            <a:r>
              <a:rPr lang="en-US" sz="2400" dirty="0">
                <a:latin typeface="Avenir Next LT Pro (Body)"/>
              </a:rPr>
              <a:t> – set of states</a:t>
            </a:r>
          </a:p>
          <a:p>
            <a:r>
              <a:rPr lang="en-US" sz="2400" b="1" i="1" dirty="0">
                <a:latin typeface="Avenir Next LT Pro (Body)"/>
              </a:rPr>
              <a:t>U</a:t>
            </a:r>
            <a:r>
              <a:rPr lang="en-US" sz="2400" b="1" dirty="0">
                <a:latin typeface="Avenir Next LT Pro (Body)"/>
              </a:rPr>
              <a:t> </a:t>
            </a:r>
            <a:r>
              <a:rPr lang="en-US" sz="2400" dirty="0">
                <a:latin typeface="Avenir Next LT Pro (Body)"/>
              </a:rPr>
              <a:t>= {</a:t>
            </a:r>
            <a:r>
              <a:rPr lang="en-US" sz="2400" i="1" dirty="0">
                <a:latin typeface="Avenir Next LT Pro (Body)"/>
              </a:rPr>
              <a:t>U</a:t>
            </a:r>
            <a:r>
              <a:rPr lang="en-US" sz="2400" i="1" baseline="-25000" dirty="0">
                <a:latin typeface="Avenir Next LT Pro (Body)"/>
              </a:rPr>
              <a:t>1</a:t>
            </a:r>
            <a:r>
              <a:rPr lang="en-US" sz="2400" dirty="0">
                <a:latin typeface="Avenir Next LT Pro (Body)"/>
              </a:rPr>
              <a:t>…</a:t>
            </a:r>
            <a:r>
              <a:rPr lang="en-US" sz="2400" i="1" dirty="0">
                <a:latin typeface="Avenir Next LT Pro (Body)"/>
              </a:rPr>
              <a:t>U</a:t>
            </a:r>
            <a:r>
              <a:rPr lang="en-US" sz="2400" i="1" baseline="-25000" dirty="0">
                <a:latin typeface="Avenir Next LT Pro (Body)"/>
              </a:rPr>
              <a:t>n</a:t>
            </a:r>
            <a:r>
              <a:rPr lang="en-US" sz="2400" dirty="0">
                <a:latin typeface="Avenir Next LT Pro (Body)"/>
              </a:rPr>
              <a:t>} – joint action space of all agents</a:t>
            </a:r>
          </a:p>
          <a:p>
            <a:r>
              <a:rPr lang="en-US" sz="2400" b="0" i="0" dirty="0">
                <a:effectLst/>
                <a:latin typeface="Avenir Next LT Pro (Body)"/>
              </a:rPr>
              <a:t>ƒ – state transition probabilities</a:t>
            </a:r>
          </a:p>
          <a:p>
            <a:r>
              <a:rPr lang="el-GR" sz="2400" i="1" dirty="0">
                <a:latin typeface="Avenir Next LT Pro (Body)"/>
                <a:ea typeface="Cambria Math" panose="02040503050406030204" pitchFamily="18" charset="0"/>
              </a:rPr>
              <a:t>ρ</a:t>
            </a:r>
            <a:r>
              <a:rPr lang="en-US" sz="2400" i="1" baseline="-25000" dirty="0">
                <a:latin typeface="Avenir Next LT Pro (Body)"/>
                <a:ea typeface="Cambria Math" panose="02040503050406030204" pitchFamily="18" charset="0"/>
              </a:rPr>
              <a:t>1</a:t>
            </a:r>
            <a:r>
              <a:rPr lang="en-US" sz="2400" dirty="0">
                <a:latin typeface="Avenir Next LT Pro (Body)"/>
                <a:ea typeface="Cambria Math" panose="02040503050406030204" pitchFamily="18" charset="0"/>
              </a:rPr>
              <a:t>...</a:t>
            </a:r>
            <a:r>
              <a:rPr lang="el-GR" sz="2400" i="1" dirty="0">
                <a:latin typeface="Avenir Next LT Pro (Body)"/>
                <a:ea typeface="Cambria Math" panose="02040503050406030204" pitchFamily="18" charset="0"/>
              </a:rPr>
              <a:t>ρ</a:t>
            </a:r>
            <a:r>
              <a:rPr lang="en-US" sz="2400" i="1" baseline="-25000" dirty="0">
                <a:latin typeface="Avenir Next LT Pro (Body)"/>
                <a:ea typeface="Cambria Math" panose="02040503050406030204" pitchFamily="18" charset="0"/>
              </a:rPr>
              <a:t>n</a:t>
            </a:r>
            <a:r>
              <a:rPr lang="en-US" sz="2400" i="1" dirty="0">
                <a:latin typeface="Avenir Next LT Pro (Body)"/>
                <a:ea typeface="Cambria Math" panose="02040503050406030204" pitchFamily="18" charset="0"/>
              </a:rPr>
              <a:t> </a:t>
            </a:r>
            <a:r>
              <a:rPr lang="en-US" sz="2400" dirty="0">
                <a:latin typeface="Avenir Next LT Pro (Body)"/>
                <a:ea typeface="Cambria Math" panose="02040503050406030204" pitchFamily="18" charset="0"/>
              </a:rPr>
              <a:t>– reward functions of agents 1…n </a:t>
            </a:r>
          </a:p>
          <a:p>
            <a:r>
              <a:rPr lang="en-US" sz="2400" b="1" i="1" dirty="0">
                <a:latin typeface="Avenir Next LT Pro (Body)"/>
              </a:rPr>
              <a:t>h</a:t>
            </a:r>
            <a:r>
              <a:rPr lang="en-US" sz="2400" dirty="0">
                <a:latin typeface="Avenir Next LT Pro (Body)"/>
              </a:rPr>
              <a:t> – joint policy of all agents</a:t>
            </a:r>
          </a:p>
          <a:p>
            <a:r>
              <a:rPr lang="en-US" sz="2400" i="1" dirty="0">
                <a:latin typeface="Avenir Next LT Pro (Body)"/>
              </a:rPr>
              <a:t>r</a:t>
            </a:r>
            <a:r>
              <a:rPr lang="en-US" sz="2400" baseline="-25000" dirty="0">
                <a:latin typeface="Avenir Next LT Pro (Body)"/>
              </a:rPr>
              <a:t>i,k+1</a:t>
            </a:r>
            <a:r>
              <a:rPr lang="en-US" sz="2400" dirty="0">
                <a:latin typeface="Avenir Next LT Pro (Body)"/>
              </a:rPr>
              <a:t> – reward of agent i from timestep 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7D87A8-3B48-4F21-AB4E-6997ABE278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7572" y="3922764"/>
            <a:ext cx="3826124" cy="104348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F23D97B-D623-4F7A-8981-7ECAF91D7EEF}"/>
              </a:ext>
            </a:extLst>
          </p:cNvPr>
          <p:cNvSpPr txBox="1"/>
          <p:nvPr/>
        </p:nvSpPr>
        <p:spPr>
          <a:xfrm>
            <a:off x="6832933" y="3527674"/>
            <a:ext cx="50754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*Return of Agent i w/ joint policy </a:t>
            </a:r>
            <a:r>
              <a:rPr lang="en-US" sz="2400" b="1" i="1" dirty="0"/>
              <a:t>h</a:t>
            </a:r>
            <a:endParaRPr lang="en-US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7FE1CF-B8F3-433E-901E-0FCCBAD3F1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403" b="14713"/>
          <a:stretch/>
        </p:blipFill>
        <p:spPr>
          <a:xfrm>
            <a:off x="6759941" y="5630991"/>
            <a:ext cx="5227873" cy="40414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653CF1A-E2DB-422F-8253-D0410030AF3A}"/>
              </a:ext>
            </a:extLst>
          </p:cNvPr>
          <p:cNvSpPr txBox="1"/>
          <p:nvPr/>
        </p:nvSpPr>
        <p:spPr>
          <a:xfrm>
            <a:off x="6832933" y="5130509"/>
            <a:ext cx="50754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*Q-</a:t>
            </a:r>
            <a:r>
              <a:rPr lang="en-US" sz="2400" dirty="0" err="1"/>
              <a:t>func</a:t>
            </a:r>
            <a:r>
              <a:rPr lang="en-US" sz="2400" dirty="0"/>
              <a:t> of Agent i w/ joint policy </a:t>
            </a:r>
            <a:r>
              <a:rPr lang="en-US" sz="2400" b="1" i="1" dirty="0"/>
              <a:t>h</a:t>
            </a:r>
            <a:endParaRPr lang="en-US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078112D-B676-4EFC-88E2-DAB336D2F7FB}"/>
              </a:ext>
            </a:extLst>
          </p:cNvPr>
          <p:cNvSpPr txBox="1"/>
          <p:nvPr/>
        </p:nvSpPr>
        <p:spPr>
          <a:xfrm>
            <a:off x="1207489" y="6406563"/>
            <a:ext cx="9984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*Rewards of agents depend on the joint action, so returns and q-</a:t>
            </a:r>
            <a:r>
              <a:rPr lang="en-US" dirty="0" err="1"/>
              <a:t>vals</a:t>
            </a:r>
            <a:r>
              <a:rPr lang="en-US" dirty="0"/>
              <a:t> depend on joint policy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7C56AD5-CAD6-460A-B21F-1F435B0E3357}"/>
              </a:ext>
            </a:extLst>
          </p:cNvPr>
          <p:cNvSpPr txBox="1"/>
          <p:nvPr/>
        </p:nvSpPr>
        <p:spPr>
          <a:xfrm>
            <a:off x="4778406" y="25843"/>
            <a:ext cx="80291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https://link.springer.com/chapter/10.1007/978-3-642-14435-6_7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004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9" grpId="0"/>
      <p:bldP spid="1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E76599-5C06-4DC3-B709-6F475FC78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MARL Game Settings</a:t>
            </a:r>
          </a:p>
        </p:txBody>
      </p:sp>
      <p:pic>
        <p:nvPicPr>
          <p:cNvPr id="1036" name="Picture 12" descr="Octopus Free Icon of Game Icons">
            <a:extLst>
              <a:ext uri="{FF2B5EF4-FFF2-40B4-BE49-F238E27FC236}">
                <a16:creationId xmlns:a16="http://schemas.microsoft.com/office/drawing/2014/main" id="{181EC01F-8818-474A-A571-A9173B484E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3193" y="4476737"/>
            <a:ext cx="1347538" cy="1347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Game Level Icons - Download Free Vector Icons | Noun Project">
            <a:extLst>
              <a:ext uri="{FF2B5EF4-FFF2-40B4-BE49-F238E27FC236}">
                <a16:creationId xmlns:a16="http://schemas.microsoft.com/office/drawing/2014/main" id="{D715715E-2D3F-4D04-8C46-081195FEED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0394" y="4472139"/>
            <a:ext cx="1315291" cy="1315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F05C2C0A-1C23-4C60-B34B-27F3470968A9}"/>
              </a:ext>
            </a:extLst>
          </p:cNvPr>
          <p:cNvGrpSpPr/>
          <p:nvPr/>
        </p:nvGrpSpPr>
        <p:grpSpPr>
          <a:xfrm>
            <a:off x="908304" y="2117558"/>
            <a:ext cx="3249219" cy="1889520"/>
            <a:chOff x="908304" y="2117558"/>
            <a:chExt cx="3249219" cy="1889520"/>
          </a:xfrm>
        </p:grpSpPr>
        <p:pic>
          <p:nvPicPr>
            <p:cNvPr id="1028" name="Picture 4" descr="Team free vector icons designed by Freepik | Vector icon design ...">
              <a:extLst>
                <a:ext uri="{FF2B5EF4-FFF2-40B4-BE49-F238E27FC236}">
                  <a16:creationId xmlns:a16="http://schemas.microsoft.com/office/drawing/2014/main" id="{BBE22D95-8C9D-4569-BF1D-74914B7241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59146" y="2117558"/>
              <a:ext cx="1347537" cy="13475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64ACABF-B59C-46AC-BC32-130B8CC9DEB5}"/>
                </a:ext>
              </a:extLst>
            </p:cNvPr>
            <p:cNvSpPr txBox="1"/>
            <p:nvPr/>
          </p:nvSpPr>
          <p:spPr>
            <a:xfrm>
              <a:off x="908304" y="3545413"/>
              <a:ext cx="324921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Fully-Cooperative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F7031A0-7419-416B-9E21-512B786DFD31}"/>
              </a:ext>
            </a:extLst>
          </p:cNvPr>
          <p:cNvGrpSpPr/>
          <p:nvPr/>
        </p:nvGrpSpPr>
        <p:grpSpPr>
          <a:xfrm>
            <a:off x="4471391" y="2197876"/>
            <a:ext cx="3249219" cy="1809202"/>
            <a:chOff x="3901253" y="2197876"/>
            <a:chExt cx="3249219" cy="1809202"/>
          </a:xfrm>
        </p:grpSpPr>
        <p:pic>
          <p:nvPicPr>
            <p:cNvPr id="1030" name="Picture 6" descr="Compete Icon #396741 - Free Icons Library">
              <a:extLst>
                <a:ext uri="{FF2B5EF4-FFF2-40B4-BE49-F238E27FC236}">
                  <a16:creationId xmlns:a16="http://schemas.microsoft.com/office/drawing/2014/main" id="{8F67B11E-BC22-4FCC-84FA-3426B47332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52095" y="2197876"/>
              <a:ext cx="1347537" cy="13475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4B0249B-E143-4517-B747-481EDDA0D04E}"/>
                </a:ext>
              </a:extLst>
            </p:cNvPr>
            <p:cNvSpPr txBox="1"/>
            <p:nvPr/>
          </p:nvSpPr>
          <p:spPr>
            <a:xfrm>
              <a:off x="3901253" y="3545413"/>
              <a:ext cx="324921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Fully-Competitive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B0D77A9-60C3-49E5-8E43-F46C3E21B1AC}"/>
              </a:ext>
            </a:extLst>
          </p:cNvPr>
          <p:cNvGrpSpPr/>
          <p:nvPr/>
        </p:nvGrpSpPr>
        <p:grpSpPr>
          <a:xfrm>
            <a:off x="8034477" y="2117559"/>
            <a:ext cx="3249219" cy="1889518"/>
            <a:chOff x="8034477" y="2117559"/>
            <a:chExt cx="3249219" cy="1889518"/>
          </a:xfrm>
        </p:grpSpPr>
        <p:pic>
          <p:nvPicPr>
            <p:cNvPr id="1032" name="Picture 8" descr="Mix Icon #391327 - Free Icons Library">
              <a:extLst>
                <a:ext uri="{FF2B5EF4-FFF2-40B4-BE49-F238E27FC236}">
                  <a16:creationId xmlns:a16="http://schemas.microsoft.com/office/drawing/2014/main" id="{1D6AD8D1-3FE7-4CAE-8595-44AB649AA9E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012" t="36878" r="4171" b="35147"/>
            <a:stretch/>
          </p:blipFill>
          <p:spPr bwMode="auto">
            <a:xfrm>
              <a:off x="8985319" y="2117559"/>
              <a:ext cx="1347537" cy="14278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49F6691-39D2-41EB-A8CE-C62688ED2AE1}"/>
                </a:ext>
              </a:extLst>
            </p:cNvPr>
            <p:cNvSpPr txBox="1"/>
            <p:nvPr/>
          </p:nvSpPr>
          <p:spPr>
            <a:xfrm>
              <a:off x="8034477" y="3545412"/>
              <a:ext cx="324921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Mixed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CCC1E8B0-C8FF-4302-882C-CC9459674996}"/>
              </a:ext>
            </a:extLst>
          </p:cNvPr>
          <p:cNvSpPr txBox="1"/>
          <p:nvPr/>
        </p:nvSpPr>
        <p:spPr>
          <a:xfrm>
            <a:off x="1859145" y="5847695"/>
            <a:ext cx="40156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Static (Stateless) Game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1305E1-A02E-4915-9CE5-435486BD47E1}"/>
              </a:ext>
            </a:extLst>
          </p:cNvPr>
          <p:cNvSpPr txBox="1"/>
          <p:nvPr/>
        </p:nvSpPr>
        <p:spPr>
          <a:xfrm>
            <a:off x="6317223" y="5847695"/>
            <a:ext cx="40156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Stage Game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B98A498-CE98-4C78-B3D8-5943E6AF2660}"/>
              </a:ext>
            </a:extLst>
          </p:cNvPr>
          <p:cNvSpPr/>
          <p:nvPr/>
        </p:nvSpPr>
        <p:spPr>
          <a:xfrm>
            <a:off x="1115568" y="2117558"/>
            <a:ext cx="2766621" cy="1969838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03E94B6-845E-4839-B21A-E478235FA2EA}"/>
              </a:ext>
            </a:extLst>
          </p:cNvPr>
          <p:cNvSpPr/>
          <p:nvPr/>
        </p:nvSpPr>
        <p:spPr>
          <a:xfrm>
            <a:off x="6954728" y="4369695"/>
            <a:ext cx="2766621" cy="1969838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136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F28331-B02D-4C34-8CA8-1F39D45C4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Pros and Cons to Consider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9854934-EE55-4FFD-9038-6E6EC58CB80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76798762"/>
              </p:ext>
            </p:extLst>
          </p:nvPr>
        </p:nvGraphicFramePr>
        <p:xfrm>
          <a:off x="1116013" y="2478088"/>
          <a:ext cx="10167936" cy="3845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83968">
                  <a:extLst>
                    <a:ext uri="{9D8B030D-6E8A-4147-A177-3AD203B41FA5}">
                      <a16:colId xmlns:a16="http://schemas.microsoft.com/office/drawing/2014/main" val="4272211491"/>
                    </a:ext>
                  </a:extLst>
                </a:gridCol>
                <a:gridCol w="5083968">
                  <a:extLst>
                    <a:ext uri="{9D8B030D-6E8A-4147-A177-3AD203B41FA5}">
                      <a16:colId xmlns:a16="http://schemas.microsoft.com/office/drawing/2014/main" val="7357395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Benefits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Challenges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42707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DBE1E9"/>
                          </a:solidFill>
                        </a:rPr>
                        <a:t>Experience sharing makes training faster, and train policies with better performance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DBE1E9"/>
                          </a:solidFill>
                        </a:rPr>
                        <a:t>Exponential complexity of state and action space, as well as computation needed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10029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EEF0F4"/>
                          </a:solidFill>
                        </a:rPr>
                        <a:t>When an agent fails, others can help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EEF0F4"/>
                          </a:solidFill>
                        </a:rPr>
                        <a:t>Hard to specify goal because agents’ rewards are correlated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82162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DBE1E9"/>
                          </a:solidFill>
                        </a:rPr>
                        <a:t>Agents can exploit the decentralized nature of a global task, and speed up training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DBE1E9"/>
                          </a:solidFill>
                        </a:rPr>
                        <a:t>Nonstationary problem – Models of other agents must adapt as they learn more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24035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EEF0F4"/>
                          </a:solidFill>
                        </a:rPr>
                        <a:t>Agents must coordinate with (or at least consider) others to get max reward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94534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DBE1E9"/>
                          </a:solidFill>
                        </a:rPr>
                        <a:t>Must balance exploration amount in order to learn about other agents, but also not destabilize the learning task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51758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887B593-9E88-472A-9015-7AC3549B3973}"/>
              </a:ext>
            </a:extLst>
          </p:cNvPr>
          <p:cNvSpPr txBox="1"/>
          <p:nvPr/>
        </p:nvSpPr>
        <p:spPr>
          <a:xfrm>
            <a:off x="4778406" y="25843"/>
            <a:ext cx="80291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https://link.springer.com/chapter/10.1007/978-3-642-14435-6_7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8048865"/>
      </p:ext>
    </p:extLst>
  </p:cSld>
  <p:clrMapOvr>
    <a:masterClrMapping/>
  </p:clrMapOvr>
</p:sld>
</file>

<file path=ppt/theme/theme1.xml><?xml version="1.0" encoding="utf-8"?>
<a:theme xmlns:a="http://schemas.openxmlformats.org/drawingml/2006/main" name="AccentBoxVTI">
  <a:themeElements>
    <a:clrScheme name="AnalogousFromLightSeedLeftStep">
      <a:dk1>
        <a:srgbClr val="000000"/>
      </a:dk1>
      <a:lt1>
        <a:srgbClr val="FFFFFF"/>
      </a:lt1>
      <a:dk2>
        <a:srgbClr val="243941"/>
      </a:dk2>
      <a:lt2>
        <a:srgbClr val="E8E5E2"/>
      </a:lt2>
      <a:accent1>
        <a:srgbClr val="8FA5C2"/>
      </a:accent1>
      <a:accent2>
        <a:srgbClr val="7AAAB2"/>
      </a:accent2>
      <a:accent3>
        <a:srgbClr val="80AA9F"/>
      </a:accent3>
      <a:accent4>
        <a:srgbClr val="77AF89"/>
      </a:accent4>
      <a:accent5>
        <a:srgbClr val="86AB81"/>
      </a:accent5>
      <a:accent6>
        <a:srgbClr val="90AA74"/>
      </a:accent6>
      <a:hlink>
        <a:srgbClr val="997E5C"/>
      </a:hlink>
      <a:folHlink>
        <a:srgbClr val="7F7F7F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1078</TotalTime>
  <Words>2818</Words>
  <Application>Microsoft Office PowerPoint</Application>
  <PresentationFormat>Widescreen</PresentationFormat>
  <Paragraphs>345</Paragraphs>
  <Slides>37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5" baseType="lpstr">
      <vt:lpstr>Arial</vt:lpstr>
      <vt:lpstr>Avenir Next LT Pro</vt:lpstr>
      <vt:lpstr>Avenir Next LT Pro (Body)</vt:lpstr>
      <vt:lpstr>Calibri</vt:lpstr>
      <vt:lpstr>Cambria Math</vt:lpstr>
      <vt:lpstr>Lucida Grande</vt:lpstr>
      <vt:lpstr>Source Sans Pro</vt:lpstr>
      <vt:lpstr>AccentBoxVTI</vt:lpstr>
      <vt:lpstr>Topics in Multi-Agent RL</vt:lpstr>
      <vt:lpstr>Agenda</vt:lpstr>
      <vt:lpstr>Agenda</vt:lpstr>
      <vt:lpstr>A little bit about myself</vt:lpstr>
      <vt:lpstr>Over this summer, I was interested in learning more about…</vt:lpstr>
      <vt:lpstr>Agenda</vt:lpstr>
      <vt:lpstr>What is a MARL problem?</vt:lpstr>
      <vt:lpstr>Types of MARL Game Settings</vt:lpstr>
      <vt:lpstr>Pros and Cons to Consider</vt:lpstr>
      <vt:lpstr>Pros and Cons to Consider</vt:lpstr>
      <vt:lpstr>Pros and Cons to Consider</vt:lpstr>
      <vt:lpstr>Pros and Cons to Consider</vt:lpstr>
      <vt:lpstr>Pros and Cons to Consider</vt:lpstr>
      <vt:lpstr>Pros and Cons to Consider</vt:lpstr>
      <vt:lpstr>Pros and Cons to Consider</vt:lpstr>
      <vt:lpstr>Pros and Cons to Consider</vt:lpstr>
      <vt:lpstr>Pros and Cons to Consider</vt:lpstr>
      <vt:lpstr>Pros and Cons to Consider</vt:lpstr>
      <vt:lpstr>Fully Cooperative Tasks</vt:lpstr>
      <vt:lpstr>Agenda</vt:lpstr>
      <vt:lpstr>Collaborative agents should to be able to:</vt:lpstr>
      <vt:lpstr>Teaching in Cooperative MARL</vt:lpstr>
      <vt:lpstr>PowerPoint Presentation</vt:lpstr>
      <vt:lpstr>Experimental Procedures and Observations</vt:lpstr>
      <vt:lpstr>Agenda</vt:lpstr>
      <vt:lpstr>Some games are really hard to learn how to play </vt:lpstr>
      <vt:lpstr>The Importance of Intrinsic Rewards</vt:lpstr>
      <vt:lpstr>Considerations</vt:lpstr>
      <vt:lpstr>Approach Consists of Two Networks:</vt:lpstr>
      <vt:lpstr>Observations</vt:lpstr>
      <vt:lpstr>Agenda</vt:lpstr>
      <vt:lpstr>Monaco: What's Yours Is Mine</vt:lpstr>
      <vt:lpstr>OpenAI’s Heist Procgen Environment</vt:lpstr>
      <vt:lpstr>Current State</vt:lpstr>
      <vt:lpstr>Goals</vt:lpstr>
      <vt:lpstr>PowerPoint Presentation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Multi-Agent RL</dc:title>
  <dc:creator>Neeloy Chakraborty</dc:creator>
  <cp:lastModifiedBy>Neeloy Chakraborty</cp:lastModifiedBy>
  <cp:revision>105</cp:revision>
  <dcterms:created xsi:type="dcterms:W3CDTF">2020-07-25T23:10:25Z</dcterms:created>
  <dcterms:modified xsi:type="dcterms:W3CDTF">2020-07-29T23:31:54Z</dcterms:modified>
</cp:coreProperties>
</file>